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id w:val="677545438"/>
        <w:docPartObj>
          <w:docPartGallery w:val="Cover Pages"/>
          <w:docPartUnique/>
        </w:docPartObj>
      </w:sdtPr>
      <w:sdtEndPr>
        <w:rPr>
          <w:noProof/>
          <w:lang w:val="en-GB" w:eastAsia="en-GB"/>
        </w:rPr>
      </w:sdtEndPr>
      <w:sdtContent>
        <w:p w14:paraId="1F136F46" w14:textId="62C3FF98" w:rsidR="00943320" w:rsidRDefault="00943320">
          <w:r>
            <w:rPr>
              <w:noProof/>
            </w:rPr>
            <mc:AlternateContent>
              <mc:Choice Requires="wps">
                <w:drawing>
                  <wp:anchor distT="0" distB="0" distL="114300" distR="114300" simplePos="0" relativeHeight="251750400" behindDoc="0" locked="0" layoutInCell="1" allowOverlap="1" wp14:anchorId="77D0E055" wp14:editId="233B1A50">
                    <wp:simplePos x="0" y="0"/>
                    <mc:AlternateContent>
                      <mc:Choice Requires="wp14">
                        <wp:positionH relativeFrom="page">
                          <wp14:pctPosHOffset>2000</wp14:pctPosHOffset>
                        </wp:positionH>
                      </mc:Choice>
                      <mc:Fallback>
                        <wp:positionH relativeFrom="page">
                          <wp:posOffset>154940</wp:posOffset>
                        </wp:positionH>
                      </mc:Fallback>
                    </mc:AlternateContent>
                    <mc:AlternateContent>
                      <mc:Choice Requires="wp14">
                        <wp:positionV relativeFrom="page">
                          <wp14:pctPosVOffset>2000</wp14:pctPosVOffset>
                        </wp:positionV>
                      </mc:Choice>
                      <mc:Fallback>
                        <wp:positionV relativeFrom="page">
                          <wp:posOffset>200660</wp:posOffset>
                        </wp:positionV>
                      </mc:Fallback>
                    </mc:AlternateContent>
                    <wp:extent cx="5363210" cy="9653270"/>
                    <wp:effectExtent l="0" t="0" r="8890" b="2540"/>
                    <wp:wrapNone/>
                    <wp:docPr id="471" name="Rectangle 1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5363210" cy="9653270"/>
                            </a:xfrm>
                            <a:prstGeom prst="rect">
                              <a:avLst/>
                            </a:prstGeom>
                            <a:solidFill>
                              <a:schemeClr val="accent1"/>
                            </a:solidFill>
                            <a:ln>
                              <a:noFill/>
                            </a:ln>
                          </wps:spPr>
                          <wps:txbx>
                            <w:txbxContent>
                              <w:sdt>
                                <w:sdtPr>
                                  <w:rPr>
                                    <w:caps/>
                                    <w:color w:val="auto"/>
                                    <w:sz w:val="80"/>
                                    <w:szCs w:val="80"/>
                                  </w:rPr>
                                  <w:alias w:val="Title"/>
                                  <w:id w:val="-1275550102"/>
                                  <w:dataBinding w:prefixMappings="xmlns:ns0='http://schemas.openxmlformats.org/package/2006/metadata/core-properties' xmlns:ns1='http://purl.org/dc/elements/1.1/'" w:xpath="/ns0:coreProperties[1]/ns1:title[1]" w:storeItemID="{6C3C8BC8-F283-45AE-878A-BAB7291924A1}"/>
                                  <w:text/>
                                </w:sdtPr>
                                <w:sdtEndPr/>
                                <w:sdtContent>
                                  <w:p w14:paraId="51A5DCFD" w14:textId="779BEAC9" w:rsidR="00943320" w:rsidRPr="00166BBC" w:rsidRDefault="001639D1">
                                    <w:pPr>
                                      <w:pStyle w:val="Title"/>
                                      <w:jc w:val="right"/>
                                      <w:rPr>
                                        <w:caps/>
                                        <w:color w:val="auto"/>
                                        <w:sz w:val="80"/>
                                        <w:szCs w:val="80"/>
                                      </w:rPr>
                                    </w:pPr>
                                    <w:r w:rsidRPr="00166BBC">
                                      <w:rPr>
                                        <w:caps/>
                                        <w:color w:val="auto"/>
                                        <w:sz w:val="80"/>
                                        <w:szCs w:val="80"/>
                                      </w:rPr>
                                      <w:t>A Toolkit for working with young refugees and asylum seekers</w:t>
                                    </w:r>
                                  </w:p>
                                </w:sdtContent>
                              </w:sdt>
                              <w:p w14:paraId="631BC34E" w14:textId="77777777" w:rsidR="00943320" w:rsidRDefault="00943320">
                                <w:pPr>
                                  <w:spacing w:before="240"/>
                                  <w:ind w:left="720"/>
                                  <w:jc w:val="right"/>
                                  <w:rPr>
                                    <w:color w:val="FFFFFF" w:themeColor="background1"/>
                                  </w:rPr>
                                </w:pPr>
                              </w:p>
                              <w:p w14:paraId="3B2068AB" w14:textId="4E12DD3F" w:rsidR="00943320" w:rsidRDefault="00943320" w:rsidP="00166BBC">
                                <w:pPr>
                                  <w:spacing w:before="240"/>
                                  <w:ind w:left="1008"/>
                                  <w:jc w:val="right"/>
                                  <w:rPr>
                                    <w:color w:val="FFFFFF" w:themeColor="background1"/>
                                  </w:rPr>
                                </w:pPr>
                              </w:p>
                            </w:txbxContent>
                          </wps:txbx>
                          <wps:bodyPr rot="0" vert="horz" wrap="square" lIns="274320" tIns="914400" rIns="274320" bIns="45720" anchor="ctr" anchorCtr="0" upright="1">
                            <a:noAutofit/>
                          </wps:bodyPr>
                        </wps:wsp>
                      </a:graphicData>
                    </a:graphic>
                    <wp14:sizeRelH relativeFrom="page">
                      <wp14:pctWidth>69000</wp14:pctWidth>
                    </wp14:sizeRelH>
                    <wp14:sizeRelV relativeFrom="page">
                      <wp14:pctHeight>96000</wp14:pctHeight>
                    </wp14:sizeRelV>
                  </wp:anchor>
                </w:drawing>
              </mc:Choice>
              <mc:Fallback>
                <w:pict>
                  <v:rect w14:anchorId="77D0E055" id="Rectangle 16" o:spid="_x0000_s1026" style="position:absolute;margin-left:0;margin-top:0;width:422.3pt;height:760.1pt;z-index:251750400;visibility:visible;mso-wrap-style:square;mso-width-percent:690;mso-height-percent:960;mso-left-percent:20;mso-top-percent:20;mso-wrap-distance-left:9pt;mso-wrap-distance-top:0;mso-wrap-distance-right:9pt;mso-wrap-distance-bottom:0;mso-position-horizontal-relative:page;mso-position-vertical-relative:page;mso-width-percent:690;mso-height-percent:960;mso-left-percent:20;mso-top-percent:2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1q65wEAALIDAAAOAAAAZHJzL2Uyb0RvYy54bWysU9uO0zAQfUfiHyy/01x6Y6OmK7SrRUjL&#10;RVr4AMdxGgvHY8Zuk/L1jN3LLvCGeLE8npmTOWdONrfTYNhBoddga17Mcs6UldBqu6v5t68Pb95y&#10;5oOwrTBgVc2PyvPb7etXm9FVqoQeTKuQEYj11ehq3ofgqizzsleD8DNwylKyAxxEoBB3WYtiJPTB&#10;ZGWer7IRsHUIUnlPr/enJN8m/K5TMnzuOq8CMzWn2UI6MZ1NPLPtRlQ7FK7X8jyG+IcpBqEtffQK&#10;dS+CYHvUf0ENWiJ46MJMwpBB12mpEgdiU+R/sHnqhVOJC4nj3VUm//9g5afDk/uCcXTvHkF+96RI&#10;NjpfXTMx8FTDmvEjtLRDsQ+QyE4dDrGTaLApaXq8aqqmwCQ9LuereVmQ9JJyN6vlvFwn1TNRXdod&#10;+vBewcDipeZIS0vw4vDoQxxHVJeSNCcY3T5oY1IQjaLuDLKDoBULKZUNRVwrdfmXlcbGegux85SO&#10;L4lqZBcd46swNRMl47WB9kikEU6eIY/TpQf8ydlIfqm5/7EXqDgzHywtpFwv5mV0WIpuisUipwh/&#10;yzUpWizXsVBYSWg1lwEvwV04OXPvUO96+lyRdLDwjhTvdNLiebTz8GSMRPZs4ui8l3Gqev7Vtr8A&#10;AAD//wMAUEsDBBQABgAIAAAAIQAIW8pN2gAAAAYBAAAPAAAAZHJzL2Rvd25yZXYueG1sTI/BTsMw&#10;EETvSPyDtUhcKuo0hKhK41QIkTstfIATb5Oo9jrEThv+noULXEZazWjmbblfnBUXnMLgScFmnYBA&#10;ar0ZqFPw8V4/bEGEqMlo6wkVfGGAfXV7U+rC+Csd8HKMneASCoVW0Mc4FlKGtkenw9qPSOyd/OR0&#10;5HPqpJn0lcudlWmS5NLpgXih1yO+9Niej7NT8Gg/s9VKL3X3djq8NsHWMZ83St3fLc87EBGX+BeG&#10;H3xGh4qZGj+TCcIq4Efir7K3zbIcRMOhpzRJQVal/I9ffQMAAP//AwBQSwECLQAUAAYACAAAACEA&#10;toM4kv4AAADhAQAAEwAAAAAAAAAAAAAAAAAAAAAAW0NvbnRlbnRfVHlwZXNdLnhtbFBLAQItABQA&#10;BgAIAAAAIQA4/SH/1gAAAJQBAAALAAAAAAAAAAAAAAAAAC8BAABfcmVscy8ucmVsc1BLAQItABQA&#10;BgAIAAAAIQA/j1q65wEAALIDAAAOAAAAAAAAAAAAAAAAAC4CAABkcnMvZTJvRG9jLnhtbFBLAQIt&#10;ABQABgAIAAAAIQAIW8pN2gAAAAYBAAAPAAAAAAAAAAAAAAAAAEEEAABkcnMvZG93bnJldi54bWxQ&#10;SwUGAAAAAAQABADzAAAASAUAAAAA&#10;" fillcolor="#c00000 [3204]" stroked="f">
                    <v:textbox inset="21.6pt,1in,21.6pt">
                      <w:txbxContent>
                        <w:sdt>
                          <w:sdtPr>
                            <w:rPr>
                              <w:caps/>
                              <w:color w:val="auto"/>
                              <w:sz w:val="80"/>
                              <w:szCs w:val="80"/>
                            </w:rPr>
                            <w:alias w:val="Title"/>
                            <w:id w:val="-1275550102"/>
                            <w:dataBinding w:prefixMappings="xmlns:ns0='http://schemas.openxmlformats.org/package/2006/metadata/core-properties' xmlns:ns1='http://purl.org/dc/elements/1.1/'" w:xpath="/ns0:coreProperties[1]/ns1:title[1]" w:storeItemID="{6C3C8BC8-F283-45AE-878A-BAB7291924A1}"/>
                            <w:text/>
                          </w:sdtPr>
                          <w:sdtEndPr/>
                          <w:sdtContent>
                            <w:p w14:paraId="51A5DCFD" w14:textId="779BEAC9" w:rsidR="00943320" w:rsidRPr="00166BBC" w:rsidRDefault="001639D1">
                              <w:pPr>
                                <w:pStyle w:val="Title"/>
                                <w:jc w:val="right"/>
                                <w:rPr>
                                  <w:caps/>
                                  <w:color w:val="auto"/>
                                  <w:sz w:val="80"/>
                                  <w:szCs w:val="80"/>
                                </w:rPr>
                              </w:pPr>
                              <w:r w:rsidRPr="00166BBC">
                                <w:rPr>
                                  <w:caps/>
                                  <w:color w:val="auto"/>
                                  <w:sz w:val="80"/>
                                  <w:szCs w:val="80"/>
                                </w:rPr>
                                <w:t>A Toolkit for working with young refugees and asylum seekers</w:t>
                              </w:r>
                            </w:p>
                          </w:sdtContent>
                        </w:sdt>
                        <w:p w14:paraId="631BC34E" w14:textId="77777777" w:rsidR="00943320" w:rsidRDefault="00943320">
                          <w:pPr>
                            <w:spacing w:before="240"/>
                            <w:ind w:left="720"/>
                            <w:jc w:val="right"/>
                            <w:rPr>
                              <w:color w:val="FFFFFF" w:themeColor="background1"/>
                            </w:rPr>
                          </w:pPr>
                        </w:p>
                        <w:p w14:paraId="3B2068AB" w14:textId="4E12DD3F" w:rsidR="00943320" w:rsidRDefault="00943320" w:rsidP="00166BBC">
                          <w:pPr>
                            <w:spacing w:before="240"/>
                            <w:ind w:left="1008"/>
                            <w:jc w:val="right"/>
                            <w:rPr>
                              <w:color w:val="FFFFFF" w:themeColor="background1"/>
                            </w:rPr>
                          </w:pPr>
                        </w:p>
                      </w:txbxContent>
                    </v:textbox>
                    <w10:wrap anchorx="page" anchory="page"/>
                  </v:rect>
                </w:pict>
              </mc:Fallback>
            </mc:AlternateContent>
          </w:r>
          <w:r>
            <w:rPr>
              <w:noProof/>
            </w:rPr>
            <mc:AlternateContent>
              <mc:Choice Requires="wps">
                <w:drawing>
                  <wp:anchor distT="0" distB="0" distL="114300" distR="114300" simplePos="0" relativeHeight="251751424" behindDoc="0" locked="0" layoutInCell="1" allowOverlap="1" wp14:anchorId="2D6D253D" wp14:editId="4F3A5526">
                    <wp:simplePos x="0" y="0"/>
                    <mc:AlternateContent>
                      <mc:Choice Requires="wp14">
                        <wp:positionH relativeFrom="page">
                          <wp14:pctPosHOffset>73000</wp14:pctPosHOffset>
                        </wp:positionH>
                      </mc:Choice>
                      <mc:Fallback>
                        <wp:positionH relativeFrom="page">
                          <wp:posOffset>5673725</wp:posOffset>
                        </wp:positionH>
                      </mc:Fallback>
                    </mc:AlternateContent>
                    <wp:positionV relativeFrom="page">
                      <wp:align>center</wp:align>
                    </wp:positionV>
                    <wp:extent cx="1880870" cy="9655810"/>
                    <wp:effectExtent l="0" t="0" r="5080" b="2540"/>
                    <wp:wrapNone/>
                    <wp:docPr id="472" name="Rectangle 47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880870" cy="9655810"/>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655C4016" w14:textId="7F79327A" w:rsidR="00943320" w:rsidRDefault="00943320">
                                <w:pPr>
                                  <w:pStyle w:val="Subtitle"/>
                                  <w:rPr>
                                    <w:rFonts w:cstheme="minorBidi"/>
                                    <w:color w:val="FFFFFF" w:themeColor="background1"/>
                                  </w:rPr>
                                </w:pPr>
                              </w:p>
                            </w:txbxContent>
                          </wps:txbx>
                          <wps:bodyPr rot="0" spcFirstLastPara="0" vertOverflow="overflow" horzOverflow="overflow" vert="horz" wrap="square" lIns="182880" tIns="45720" rIns="182880" bIns="45720" numCol="1" spcCol="0" rtlCol="0" fromWordArt="0" anchor="ctr" anchorCtr="0" forceAA="0" compatLnSpc="1">
                            <a:prstTxWarp prst="textNoShape">
                              <a:avLst/>
                            </a:prstTxWarp>
                            <a:noAutofit/>
                          </wps:bodyPr>
                        </wps:wsp>
                      </a:graphicData>
                    </a:graphic>
                    <wp14:sizeRelH relativeFrom="page">
                      <wp14:pctWidth>24200</wp14:pctWidth>
                    </wp14:sizeRelH>
                    <wp14:sizeRelV relativeFrom="page">
                      <wp14:pctHeight>96000</wp14:pctHeight>
                    </wp14:sizeRelV>
                  </wp:anchor>
                </w:drawing>
              </mc:Choice>
              <mc:Fallback>
                <w:pict>
                  <v:rect w14:anchorId="2D6D253D" id="Rectangle 472" o:spid="_x0000_s1027" style="position:absolute;margin-left:0;margin-top:0;width:148.1pt;height:760.3pt;z-index:251751424;visibility:visible;mso-wrap-style:square;mso-width-percent:242;mso-height-percent:960;mso-left-percent:730;mso-wrap-distance-left:9pt;mso-wrap-distance-top:0;mso-wrap-distance-right:9pt;mso-wrap-distance-bottom:0;mso-position-horizontal-relative:page;mso-position-vertical:center;mso-position-vertical-relative:page;mso-width-percent:242;mso-height-percent:960;mso-left-percent:73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Czf6lQIAAIwFAAAOAAAAZHJzL2Uyb0RvYy54bWysVMFu2zAMvQ/YPwi6r7aDpc2MOkXQosOA&#10;oC3WDj0rslQbk0VNUmJnXz9Kst2uK3YY5oNgiuQj+UTy/GLoFDkI61rQFS1OckqE5lC3+qmi3x6u&#10;P6wocZ7pminQoqJH4ejF+v27896UYgENqFpYgiDalb2paOO9KbPM8UZ0zJ2AERqVEmzHPIr2Kast&#10;6xG9U9kiz0+zHmxtLHDhHN5eJSVdR3wpBfe3Ujrhiaoo5ubjaeO5C2e2Pmflk2WmafmYBvuHLDrW&#10;agw6Q10xz8jetn9AdS234ED6Ew5dBlK2XMQasJoif1XNfcOMiLUgOc7MNLn/B8tvDvfmzobUndkC&#10;/+6Qkaw3rpw1QXCjzSBtF2wxcTJEFo8zi2LwhONlsVrlqzMkm6Pu0+lyuSoizxkrJ3djnf8soCPh&#10;p6IWnymyxw5b50MCrJxMYmag2vq6VSoKoTXEpbLkwPBR/bAIj4ge7qWV0sFWQ/BK6nATC0u1xKr8&#10;UYlgp/RXIUlbY/aLmEjsv+cgjHOhfZFUDatFir3M8ZuiT2nFXCJgQJYYf8YeASbLBDJhpyxH++Aq&#10;YvvOzvnfEkvOs0eMDNrPzl2rwb4FoLCqMXKyn0hK1ASW/LAbkBt82GAZbnZQH+8ssZDGyRl+3eJD&#10;bpnzd8zi/ODj407wt3hIBX1FYfyjpAH78637YI9tjVpKepzHirofe2YFJeqLxoYvVgvsK5zgKH1c&#10;ni1QsL+pdi9Vet9dAvZHgfvH8PgbHLyafqWF7hGXxybERRXTHKNXlHs7CZc+bQpcP1xsNtEMx9Yw&#10;v9X3hgfwwHRo1YfhkVkz9rPHUbiBaXpZ+aqtk23w1LDZe5Bt7PlnZsc3wJGPzTSup7BTXsrR6nmJ&#10;rn8BAAD//wMAUEsDBBQABgAIAAAAIQD9xQ9Z2wAAAAYBAAAPAAAAZHJzL2Rvd25yZXYueG1sTI9B&#10;S8NAEIXvgv9hGcGb3bhoaGM2RQTp2VaLx212moRmZ0Nm20Z/vaMXe3kwvMd735TLKfTqhCN3kSzc&#10;zzJQSHX0HTUW3jevd3NQnBx510dCC1/IsKyur0pX+HimNzytU6OkhLhwFtqUhkJrrlsMjmdxQBJv&#10;H8fgkpxjo/3ozlIeem2yLNfBdSQLrRvwpcX6sD4GCzl/7zfb7cp3n3PDH2b1cBgW0drbm+n5CVTC&#10;Kf2H4Rdf0KESpl08kmfVW5BH0p+KZxa5AbWT0KPJctBVqS/xqx8AAAD//wMAUEsBAi0AFAAGAAgA&#10;AAAhALaDOJL+AAAA4QEAABMAAAAAAAAAAAAAAAAAAAAAAFtDb250ZW50X1R5cGVzXS54bWxQSwEC&#10;LQAUAAYACAAAACEAOP0h/9YAAACUAQAACwAAAAAAAAAAAAAAAAAvAQAAX3JlbHMvLnJlbHNQSwEC&#10;LQAUAAYACAAAACEAJQs3+pUCAACMBQAADgAAAAAAAAAAAAAAAAAuAgAAZHJzL2Uyb0RvYy54bWxQ&#10;SwECLQAUAAYACAAAACEA/cUPWdsAAAAGAQAADwAAAAAAAAAAAAAAAADvBAAAZHJzL2Rvd25yZXYu&#10;eG1sUEsFBgAAAAAEAAQA8wAAAPcFAAAAAA==&#10;" fillcolor="#323232 [3215]" stroked="f" strokeweight="2.25pt">
                    <v:textbox inset="14.4pt,,14.4pt">
                      <w:txbxContent>
                        <w:p w14:paraId="655C4016" w14:textId="7F79327A" w:rsidR="00943320" w:rsidRDefault="00943320">
                          <w:pPr>
                            <w:pStyle w:val="Subtitle"/>
                            <w:rPr>
                              <w:rFonts w:cstheme="minorBidi"/>
                              <w:color w:val="FFFFFF" w:themeColor="background1"/>
                            </w:rPr>
                          </w:pPr>
                        </w:p>
                      </w:txbxContent>
                    </v:textbox>
                    <w10:wrap anchorx="page" anchory="page"/>
                  </v:rect>
                </w:pict>
              </mc:Fallback>
            </mc:AlternateContent>
          </w:r>
        </w:p>
        <w:p w14:paraId="47A09DC1" w14:textId="77777777" w:rsidR="00943320" w:rsidRDefault="00943320"/>
        <w:p w14:paraId="412C0AC4" w14:textId="336BEA93" w:rsidR="00943320" w:rsidRDefault="00943320">
          <w:pPr>
            <w:spacing w:after="200" w:line="276" w:lineRule="auto"/>
            <w:rPr>
              <w:noProof/>
              <w:lang w:val="en-GB" w:eastAsia="en-GB"/>
            </w:rPr>
          </w:pPr>
          <w:r>
            <w:rPr>
              <w:noProof/>
              <w:lang w:val="en-GB" w:eastAsia="en-GB"/>
            </w:rPr>
            <w:br w:type="page"/>
          </w:r>
        </w:p>
      </w:sdtContent>
    </w:sdt>
    <w:p w14:paraId="663CF070" w14:textId="195D89BC" w:rsidR="00496370" w:rsidRPr="00993387" w:rsidRDefault="00496370" w:rsidP="00993387">
      <w:pPr>
        <w:spacing w:after="200" w:line="276" w:lineRule="auto"/>
        <w:jc w:val="center"/>
        <w:rPr>
          <w:b/>
          <w:color w:val="C00000"/>
          <w:sz w:val="60"/>
          <w:szCs w:val="60"/>
        </w:rPr>
      </w:pPr>
    </w:p>
    <w:sdt>
      <w:sdtPr>
        <w:rPr>
          <w:rFonts w:asciiTheme="minorHAnsi" w:eastAsiaTheme="minorEastAsia" w:hAnsiTheme="minorHAnsi" w:cstheme="minorBidi"/>
          <w:b w:val="0"/>
          <w:bCs w:val="0"/>
          <w:i w:val="0"/>
          <w:color w:val="auto"/>
          <w:sz w:val="22"/>
          <w:szCs w:val="22"/>
        </w:rPr>
        <w:id w:val="-1719275941"/>
        <w:docPartObj>
          <w:docPartGallery w:val="Table of Contents"/>
          <w:docPartUnique/>
        </w:docPartObj>
      </w:sdtPr>
      <w:sdtEndPr>
        <w:rPr>
          <w:rFonts w:ascii="Arial" w:hAnsi="Arial" w:cs="Arial"/>
          <w:noProof/>
          <w:sz w:val="24"/>
          <w:szCs w:val="24"/>
        </w:rPr>
      </w:sdtEndPr>
      <w:sdtContent>
        <w:p w14:paraId="6257FF1E" w14:textId="6F23024B" w:rsidR="00BA613F" w:rsidRDefault="00BA613F">
          <w:pPr>
            <w:pStyle w:val="TOCHeading"/>
          </w:pPr>
          <w:r>
            <w:t>Contents</w:t>
          </w:r>
        </w:p>
        <w:p w14:paraId="50E64CD4" w14:textId="40B31642" w:rsidR="00AD3123" w:rsidRDefault="00BA613F">
          <w:pPr>
            <w:pStyle w:val="TOC2"/>
            <w:tabs>
              <w:tab w:val="left" w:pos="660"/>
              <w:tab w:val="right" w:leader="dot" w:pos="10076"/>
            </w:tabs>
            <w:rPr>
              <w:noProof/>
              <w:lang w:val="en-GB" w:eastAsia="en-GB"/>
            </w:rPr>
          </w:pPr>
          <w:r w:rsidRPr="00911EE8">
            <w:rPr>
              <w:rFonts w:ascii="Arial" w:hAnsi="Arial" w:cs="Arial"/>
              <w:sz w:val="24"/>
              <w:szCs w:val="24"/>
            </w:rPr>
            <w:fldChar w:fldCharType="begin"/>
          </w:r>
          <w:r w:rsidRPr="00911EE8">
            <w:rPr>
              <w:rFonts w:ascii="Arial" w:hAnsi="Arial" w:cs="Arial"/>
              <w:sz w:val="24"/>
              <w:szCs w:val="24"/>
            </w:rPr>
            <w:instrText xml:space="preserve"> TOC \o "1-3" \h \z \u </w:instrText>
          </w:r>
          <w:r w:rsidRPr="00911EE8">
            <w:rPr>
              <w:rFonts w:ascii="Arial" w:hAnsi="Arial" w:cs="Arial"/>
              <w:sz w:val="24"/>
              <w:szCs w:val="24"/>
            </w:rPr>
            <w:fldChar w:fldCharType="separate"/>
          </w:r>
          <w:hyperlink w:anchor="_Toc106718505" w:history="1">
            <w:r w:rsidR="00AD3123" w:rsidRPr="00D313CB">
              <w:rPr>
                <w:rStyle w:val="Hyperlink"/>
                <w:rFonts w:ascii="Arial" w:hAnsi="Arial" w:cs="Arial"/>
                <w:noProof/>
              </w:rPr>
              <w:t>1.</w:t>
            </w:r>
            <w:r w:rsidR="00AD3123">
              <w:rPr>
                <w:noProof/>
                <w:lang w:val="en-GB" w:eastAsia="en-GB"/>
              </w:rPr>
              <w:tab/>
            </w:r>
            <w:r w:rsidR="00AD3123" w:rsidRPr="00D313CB">
              <w:rPr>
                <w:rStyle w:val="Hyperlink"/>
                <w:rFonts w:ascii="Arial" w:hAnsi="Arial" w:cs="Arial"/>
                <w:noProof/>
              </w:rPr>
              <w:t>Asylum Process</w:t>
            </w:r>
            <w:r w:rsidR="00AD3123">
              <w:rPr>
                <w:noProof/>
                <w:webHidden/>
              </w:rPr>
              <w:tab/>
            </w:r>
            <w:r w:rsidR="00AD3123">
              <w:rPr>
                <w:noProof/>
                <w:webHidden/>
              </w:rPr>
              <w:fldChar w:fldCharType="begin"/>
            </w:r>
            <w:r w:rsidR="00AD3123">
              <w:rPr>
                <w:noProof/>
                <w:webHidden/>
              </w:rPr>
              <w:instrText xml:space="preserve"> PAGEREF _Toc106718505 \h </w:instrText>
            </w:r>
            <w:r w:rsidR="00AD3123">
              <w:rPr>
                <w:noProof/>
                <w:webHidden/>
              </w:rPr>
            </w:r>
            <w:r w:rsidR="00AD3123">
              <w:rPr>
                <w:noProof/>
                <w:webHidden/>
              </w:rPr>
              <w:fldChar w:fldCharType="separate"/>
            </w:r>
            <w:r w:rsidR="00AD3123">
              <w:rPr>
                <w:noProof/>
                <w:webHidden/>
              </w:rPr>
              <w:t>1</w:t>
            </w:r>
            <w:r w:rsidR="00AD3123">
              <w:rPr>
                <w:noProof/>
                <w:webHidden/>
              </w:rPr>
              <w:fldChar w:fldCharType="end"/>
            </w:r>
          </w:hyperlink>
        </w:p>
        <w:p w14:paraId="2E1E426C" w14:textId="1B2E4A67" w:rsidR="00AD3123" w:rsidRDefault="00514035">
          <w:pPr>
            <w:pStyle w:val="TOC2"/>
            <w:tabs>
              <w:tab w:val="left" w:pos="660"/>
              <w:tab w:val="right" w:leader="dot" w:pos="10076"/>
            </w:tabs>
            <w:rPr>
              <w:noProof/>
              <w:lang w:val="en-GB" w:eastAsia="en-GB"/>
            </w:rPr>
          </w:pPr>
          <w:hyperlink w:anchor="_Toc106718506" w:history="1">
            <w:r w:rsidR="00AD3123" w:rsidRPr="00D313CB">
              <w:rPr>
                <w:rStyle w:val="Hyperlink"/>
                <w:rFonts w:ascii="Arial" w:hAnsi="Arial" w:cs="Arial"/>
                <w:noProof/>
              </w:rPr>
              <w:t>3.</w:t>
            </w:r>
            <w:r w:rsidR="00AD3123">
              <w:rPr>
                <w:noProof/>
                <w:lang w:val="en-GB" w:eastAsia="en-GB"/>
              </w:rPr>
              <w:tab/>
            </w:r>
            <w:r w:rsidR="00AD3123" w:rsidRPr="00D313CB">
              <w:rPr>
                <w:rStyle w:val="Hyperlink"/>
                <w:rFonts w:ascii="Arial" w:hAnsi="Arial" w:cs="Arial"/>
                <w:noProof/>
              </w:rPr>
              <w:t>Asylum Support</w:t>
            </w:r>
            <w:r w:rsidR="00AD3123">
              <w:rPr>
                <w:noProof/>
                <w:webHidden/>
              </w:rPr>
              <w:tab/>
            </w:r>
            <w:r w:rsidR="00AD3123">
              <w:rPr>
                <w:noProof/>
                <w:webHidden/>
              </w:rPr>
              <w:fldChar w:fldCharType="begin"/>
            </w:r>
            <w:r w:rsidR="00AD3123">
              <w:rPr>
                <w:noProof/>
                <w:webHidden/>
              </w:rPr>
              <w:instrText xml:space="preserve"> PAGEREF _Toc106718506 \h </w:instrText>
            </w:r>
            <w:r w:rsidR="00AD3123">
              <w:rPr>
                <w:noProof/>
                <w:webHidden/>
              </w:rPr>
            </w:r>
            <w:r w:rsidR="00AD3123">
              <w:rPr>
                <w:noProof/>
                <w:webHidden/>
              </w:rPr>
              <w:fldChar w:fldCharType="separate"/>
            </w:r>
            <w:r w:rsidR="00AD3123">
              <w:rPr>
                <w:noProof/>
                <w:webHidden/>
              </w:rPr>
              <w:t>4</w:t>
            </w:r>
            <w:r w:rsidR="00AD3123">
              <w:rPr>
                <w:noProof/>
                <w:webHidden/>
              </w:rPr>
              <w:fldChar w:fldCharType="end"/>
            </w:r>
          </w:hyperlink>
        </w:p>
        <w:p w14:paraId="59E7082B" w14:textId="734E74E3" w:rsidR="00AD3123" w:rsidRDefault="00514035">
          <w:pPr>
            <w:pStyle w:val="TOC2"/>
            <w:tabs>
              <w:tab w:val="left" w:pos="660"/>
              <w:tab w:val="right" w:leader="dot" w:pos="10076"/>
            </w:tabs>
            <w:rPr>
              <w:noProof/>
              <w:lang w:val="en-GB" w:eastAsia="en-GB"/>
            </w:rPr>
          </w:pPr>
          <w:hyperlink w:anchor="_Toc106718507" w:history="1">
            <w:r w:rsidR="00AD3123" w:rsidRPr="00D313CB">
              <w:rPr>
                <w:rStyle w:val="Hyperlink"/>
                <w:rFonts w:ascii="Arial" w:hAnsi="Arial" w:cs="Arial"/>
                <w:noProof/>
              </w:rPr>
              <w:t>4.</w:t>
            </w:r>
            <w:r w:rsidR="00AD3123">
              <w:rPr>
                <w:noProof/>
                <w:lang w:val="en-GB" w:eastAsia="en-GB"/>
              </w:rPr>
              <w:tab/>
            </w:r>
            <w:r w:rsidR="00AD3123" w:rsidRPr="00D313CB">
              <w:rPr>
                <w:rStyle w:val="Hyperlink"/>
                <w:rFonts w:ascii="Arial" w:hAnsi="Arial" w:cs="Arial"/>
                <w:noProof/>
              </w:rPr>
              <w:t>Age Assessments</w:t>
            </w:r>
            <w:r w:rsidR="00AD3123">
              <w:rPr>
                <w:noProof/>
                <w:webHidden/>
              </w:rPr>
              <w:tab/>
            </w:r>
            <w:r w:rsidR="00AD3123">
              <w:rPr>
                <w:noProof/>
                <w:webHidden/>
              </w:rPr>
              <w:fldChar w:fldCharType="begin"/>
            </w:r>
            <w:r w:rsidR="00AD3123">
              <w:rPr>
                <w:noProof/>
                <w:webHidden/>
              </w:rPr>
              <w:instrText xml:space="preserve"> PAGEREF _Toc106718507 \h </w:instrText>
            </w:r>
            <w:r w:rsidR="00AD3123">
              <w:rPr>
                <w:noProof/>
                <w:webHidden/>
              </w:rPr>
            </w:r>
            <w:r w:rsidR="00AD3123">
              <w:rPr>
                <w:noProof/>
                <w:webHidden/>
              </w:rPr>
              <w:fldChar w:fldCharType="separate"/>
            </w:r>
            <w:r w:rsidR="00AD3123">
              <w:rPr>
                <w:noProof/>
                <w:webHidden/>
              </w:rPr>
              <w:t>4</w:t>
            </w:r>
            <w:r w:rsidR="00AD3123">
              <w:rPr>
                <w:noProof/>
                <w:webHidden/>
              </w:rPr>
              <w:fldChar w:fldCharType="end"/>
            </w:r>
          </w:hyperlink>
        </w:p>
        <w:p w14:paraId="0F3138C9" w14:textId="021EBCBA" w:rsidR="00AD3123" w:rsidRDefault="00514035">
          <w:pPr>
            <w:pStyle w:val="TOC2"/>
            <w:tabs>
              <w:tab w:val="left" w:pos="660"/>
              <w:tab w:val="right" w:leader="dot" w:pos="10076"/>
            </w:tabs>
            <w:rPr>
              <w:noProof/>
              <w:lang w:val="en-GB" w:eastAsia="en-GB"/>
            </w:rPr>
          </w:pPr>
          <w:hyperlink w:anchor="_Toc106718508" w:history="1">
            <w:r w:rsidR="00AD3123" w:rsidRPr="00D313CB">
              <w:rPr>
                <w:rStyle w:val="Hyperlink"/>
                <w:rFonts w:ascii="Arial" w:hAnsi="Arial" w:cs="Arial"/>
                <w:noProof/>
              </w:rPr>
              <w:t>5.</w:t>
            </w:r>
            <w:r w:rsidR="00AD3123">
              <w:rPr>
                <w:noProof/>
                <w:lang w:val="en-GB" w:eastAsia="en-GB"/>
              </w:rPr>
              <w:tab/>
            </w:r>
            <w:r w:rsidR="00AD3123" w:rsidRPr="00D313CB">
              <w:rPr>
                <w:rStyle w:val="Hyperlink"/>
                <w:rFonts w:ascii="Arial" w:hAnsi="Arial" w:cs="Arial"/>
                <w:noProof/>
              </w:rPr>
              <w:t>Health</w:t>
            </w:r>
            <w:r w:rsidR="00AD3123">
              <w:rPr>
                <w:noProof/>
                <w:webHidden/>
              </w:rPr>
              <w:tab/>
            </w:r>
            <w:r w:rsidR="00AD3123">
              <w:rPr>
                <w:noProof/>
                <w:webHidden/>
              </w:rPr>
              <w:fldChar w:fldCharType="begin"/>
            </w:r>
            <w:r w:rsidR="00AD3123">
              <w:rPr>
                <w:noProof/>
                <w:webHidden/>
              </w:rPr>
              <w:instrText xml:space="preserve"> PAGEREF _Toc106718508 \h </w:instrText>
            </w:r>
            <w:r w:rsidR="00AD3123">
              <w:rPr>
                <w:noProof/>
                <w:webHidden/>
              </w:rPr>
            </w:r>
            <w:r w:rsidR="00AD3123">
              <w:rPr>
                <w:noProof/>
                <w:webHidden/>
              </w:rPr>
              <w:fldChar w:fldCharType="separate"/>
            </w:r>
            <w:r w:rsidR="00AD3123">
              <w:rPr>
                <w:noProof/>
                <w:webHidden/>
              </w:rPr>
              <w:t>5</w:t>
            </w:r>
            <w:r w:rsidR="00AD3123">
              <w:rPr>
                <w:noProof/>
                <w:webHidden/>
              </w:rPr>
              <w:fldChar w:fldCharType="end"/>
            </w:r>
          </w:hyperlink>
        </w:p>
        <w:p w14:paraId="6E5C1E5B" w14:textId="1368B682" w:rsidR="00AD3123" w:rsidRDefault="00514035">
          <w:pPr>
            <w:pStyle w:val="TOC2"/>
            <w:tabs>
              <w:tab w:val="left" w:pos="660"/>
              <w:tab w:val="right" w:leader="dot" w:pos="10076"/>
            </w:tabs>
            <w:rPr>
              <w:noProof/>
              <w:lang w:val="en-GB" w:eastAsia="en-GB"/>
            </w:rPr>
          </w:pPr>
          <w:hyperlink w:anchor="_Toc106718509" w:history="1">
            <w:r w:rsidR="00AD3123" w:rsidRPr="00D313CB">
              <w:rPr>
                <w:rStyle w:val="Hyperlink"/>
                <w:rFonts w:ascii="Arial" w:hAnsi="Arial" w:cs="Arial"/>
                <w:noProof/>
              </w:rPr>
              <w:t>6.</w:t>
            </w:r>
            <w:r w:rsidR="00AD3123">
              <w:rPr>
                <w:noProof/>
                <w:lang w:val="en-GB" w:eastAsia="en-GB"/>
              </w:rPr>
              <w:tab/>
            </w:r>
            <w:r w:rsidR="00AD3123" w:rsidRPr="00D313CB">
              <w:rPr>
                <w:rStyle w:val="Hyperlink"/>
                <w:rFonts w:ascii="Arial" w:hAnsi="Arial" w:cs="Arial"/>
                <w:noProof/>
              </w:rPr>
              <w:t>Education</w:t>
            </w:r>
            <w:r w:rsidR="00AD3123">
              <w:rPr>
                <w:noProof/>
                <w:webHidden/>
              </w:rPr>
              <w:tab/>
            </w:r>
            <w:r w:rsidR="00AD3123">
              <w:rPr>
                <w:noProof/>
                <w:webHidden/>
              </w:rPr>
              <w:fldChar w:fldCharType="begin"/>
            </w:r>
            <w:r w:rsidR="00AD3123">
              <w:rPr>
                <w:noProof/>
                <w:webHidden/>
              </w:rPr>
              <w:instrText xml:space="preserve"> PAGEREF _Toc106718509 \h </w:instrText>
            </w:r>
            <w:r w:rsidR="00AD3123">
              <w:rPr>
                <w:noProof/>
                <w:webHidden/>
              </w:rPr>
            </w:r>
            <w:r w:rsidR="00AD3123">
              <w:rPr>
                <w:noProof/>
                <w:webHidden/>
              </w:rPr>
              <w:fldChar w:fldCharType="separate"/>
            </w:r>
            <w:r w:rsidR="00AD3123">
              <w:rPr>
                <w:noProof/>
                <w:webHidden/>
              </w:rPr>
              <w:t>6</w:t>
            </w:r>
            <w:r w:rsidR="00AD3123">
              <w:rPr>
                <w:noProof/>
                <w:webHidden/>
              </w:rPr>
              <w:fldChar w:fldCharType="end"/>
            </w:r>
          </w:hyperlink>
        </w:p>
        <w:p w14:paraId="5F0570C2" w14:textId="73617E89" w:rsidR="00AD3123" w:rsidRDefault="00514035">
          <w:pPr>
            <w:pStyle w:val="TOC2"/>
            <w:tabs>
              <w:tab w:val="left" w:pos="660"/>
              <w:tab w:val="right" w:leader="dot" w:pos="10076"/>
            </w:tabs>
            <w:rPr>
              <w:noProof/>
              <w:lang w:val="en-GB" w:eastAsia="en-GB"/>
            </w:rPr>
          </w:pPr>
          <w:hyperlink w:anchor="_Toc106718510" w:history="1">
            <w:r w:rsidR="00AD3123" w:rsidRPr="00D313CB">
              <w:rPr>
                <w:rStyle w:val="Hyperlink"/>
                <w:rFonts w:ascii="Arial" w:hAnsi="Arial" w:cs="Arial"/>
                <w:noProof/>
              </w:rPr>
              <w:t>7.</w:t>
            </w:r>
            <w:r w:rsidR="00AD3123">
              <w:rPr>
                <w:noProof/>
                <w:lang w:val="en-GB" w:eastAsia="en-GB"/>
              </w:rPr>
              <w:tab/>
            </w:r>
            <w:r w:rsidR="00AD3123" w:rsidRPr="00D313CB">
              <w:rPr>
                <w:rStyle w:val="Hyperlink"/>
                <w:rFonts w:ascii="Arial" w:hAnsi="Arial" w:cs="Arial"/>
                <w:noProof/>
              </w:rPr>
              <w:t>Local Authority Support</w:t>
            </w:r>
            <w:r w:rsidR="00AD3123">
              <w:rPr>
                <w:noProof/>
                <w:webHidden/>
              </w:rPr>
              <w:tab/>
            </w:r>
            <w:r w:rsidR="00AD3123">
              <w:rPr>
                <w:noProof/>
                <w:webHidden/>
              </w:rPr>
              <w:fldChar w:fldCharType="begin"/>
            </w:r>
            <w:r w:rsidR="00AD3123">
              <w:rPr>
                <w:noProof/>
                <w:webHidden/>
              </w:rPr>
              <w:instrText xml:space="preserve"> PAGEREF _Toc106718510 \h </w:instrText>
            </w:r>
            <w:r w:rsidR="00AD3123">
              <w:rPr>
                <w:noProof/>
                <w:webHidden/>
              </w:rPr>
            </w:r>
            <w:r w:rsidR="00AD3123">
              <w:rPr>
                <w:noProof/>
                <w:webHidden/>
              </w:rPr>
              <w:fldChar w:fldCharType="separate"/>
            </w:r>
            <w:r w:rsidR="00AD3123">
              <w:rPr>
                <w:noProof/>
                <w:webHidden/>
              </w:rPr>
              <w:t>8</w:t>
            </w:r>
            <w:r w:rsidR="00AD3123">
              <w:rPr>
                <w:noProof/>
                <w:webHidden/>
              </w:rPr>
              <w:fldChar w:fldCharType="end"/>
            </w:r>
          </w:hyperlink>
        </w:p>
        <w:p w14:paraId="6EC3AB4C" w14:textId="5A1F152B" w:rsidR="00AD3123" w:rsidRDefault="00514035">
          <w:pPr>
            <w:pStyle w:val="TOC2"/>
            <w:tabs>
              <w:tab w:val="left" w:pos="660"/>
              <w:tab w:val="right" w:leader="dot" w:pos="10076"/>
            </w:tabs>
            <w:rPr>
              <w:noProof/>
              <w:lang w:val="en-GB" w:eastAsia="en-GB"/>
            </w:rPr>
          </w:pPr>
          <w:hyperlink w:anchor="_Toc106718511" w:history="1">
            <w:r w:rsidR="00AD3123" w:rsidRPr="00D313CB">
              <w:rPr>
                <w:rStyle w:val="Hyperlink"/>
                <w:rFonts w:ascii="Arial" w:hAnsi="Arial" w:cs="Arial"/>
                <w:noProof/>
              </w:rPr>
              <w:t>8.</w:t>
            </w:r>
            <w:r w:rsidR="00AD3123">
              <w:rPr>
                <w:noProof/>
                <w:lang w:val="en-GB" w:eastAsia="en-GB"/>
              </w:rPr>
              <w:tab/>
            </w:r>
            <w:r w:rsidR="00AD3123" w:rsidRPr="00D313CB">
              <w:rPr>
                <w:rStyle w:val="Hyperlink"/>
                <w:rFonts w:ascii="Arial" w:hAnsi="Arial" w:cs="Arial"/>
                <w:noProof/>
              </w:rPr>
              <w:t>Journeys to the UK</w:t>
            </w:r>
            <w:r w:rsidR="00AD3123">
              <w:rPr>
                <w:noProof/>
                <w:webHidden/>
              </w:rPr>
              <w:tab/>
            </w:r>
            <w:r w:rsidR="00AD3123">
              <w:rPr>
                <w:noProof/>
                <w:webHidden/>
              </w:rPr>
              <w:fldChar w:fldCharType="begin"/>
            </w:r>
            <w:r w:rsidR="00AD3123">
              <w:rPr>
                <w:noProof/>
                <w:webHidden/>
              </w:rPr>
              <w:instrText xml:space="preserve"> PAGEREF _Toc106718511 \h </w:instrText>
            </w:r>
            <w:r w:rsidR="00AD3123">
              <w:rPr>
                <w:noProof/>
                <w:webHidden/>
              </w:rPr>
            </w:r>
            <w:r w:rsidR="00AD3123">
              <w:rPr>
                <w:noProof/>
                <w:webHidden/>
              </w:rPr>
              <w:fldChar w:fldCharType="separate"/>
            </w:r>
            <w:r w:rsidR="00AD3123">
              <w:rPr>
                <w:noProof/>
                <w:webHidden/>
              </w:rPr>
              <w:t>9</w:t>
            </w:r>
            <w:r w:rsidR="00AD3123">
              <w:rPr>
                <w:noProof/>
                <w:webHidden/>
              </w:rPr>
              <w:fldChar w:fldCharType="end"/>
            </w:r>
          </w:hyperlink>
        </w:p>
        <w:p w14:paraId="638F873B" w14:textId="1F588C33" w:rsidR="00AD3123" w:rsidRDefault="00514035">
          <w:pPr>
            <w:pStyle w:val="TOC2"/>
            <w:tabs>
              <w:tab w:val="left" w:pos="660"/>
              <w:tab w:val="right" w:leader="dot" w:pos="10076"/>
            </w:tabs>
            <w:rPr>
              <w:noProof/>
              <w:lang w:val="en-GB" w:eastAsia="en-GB"/>
            </w:rPr>
          </w:pPr>
          <w:hyperlink w:anchor="_Toc106718512" w:history="1">
            <w:r w:rsidR="00AD3123" w:rsidRPr="00D313CB">
              <w:rPr>
                <w:rStyle w:val="Hyperlink"/>
                <w:rFonts w:ascii="Arial" w:hAnsi="Arial" w:cs="Arial"/>
                <w:noProof/>
              </w:rPr>
              <w:t>9.</w:t>
            </w:r>
            <w:r w:rsidR="00AD3123">
              <w:rPr>
                <w:noProof/>
                <w:lang w:val="en-GB" w:eastAsia="en-GB"/>
              </w:rPr>
              <w:tab/>
            </w:r>
            <w:r w:rsidR="00AD3123" w:rsidRPr="00D313CB">
              <w:rPr>
                <w:rStyle w:val="Hyperlink"/>
                <w:rFonts w:ascii="Arial" w:hAnsi="Arial" w:cs="Arial"/>
                <w:noProof/>
              </w:rPr>
              <w:t>Mental health and wellbeing</w:t>
            </w:r>
            <w:r w:rsidR="00AD3123">
              <w:rPr>
                <w:noProof/>
                <w:webHidden/>
              </w:rPr>
              <w:tab/>
            </w:r>
            <w:r w:rsidR="00AD3123">
              <w:rPr>
                <w:noProof/>
                <w:webHidden/>
              </w:rPr>
              <w:fldChar w:fldCharType="begin"/>
            </w:r>
            <w:r w:rsidR="00AD3123">
              <w:rPr>
                <w:noProof/>
                <w:webHidden/>
              </w:rPr>
              <w:instrText xml:space="preserve"> PAGEREF _Toc106718512 \h </w:instrText>
            </w:r>
            <w:r w:rsidR="00AD3123">
              <w:rPr>
                <w:noProof/>
                <w:webHidden/>
              </w:rPr>
            </w:r>
            <w:r w:rsidR="00AD3123">
              <w:rPr>
                <w:noProof/>
                <w:webHidden/>
              </w:rPr>
              <w:fldChar w:fldCharType="separate"/>
            </w:r>
            <w:r w:rsidR="00AD3123">
              <w:rPr>
                <w:noProof/>
                <w:webHidden/>
              </w:rPr>
              <w:t>10</w:t>
            </w:r>
            <w:r w:rsidR="00AD3123">
              <w:rPr>
                <w:noProof/>
                <w:webHidden/>
              </w:rPr>
              <w:fldChar w:fldCharType="end"/>
            </w:r>
          </w:hyperlink>
        </w:p>
        <w:p w14:paraId="1443CFC2" w14:textId="14411B4D" w:rsidR="00AD3123" w:rsidRDefault="00514035">
          <w:pPr>
            <w:pStyle w:val="TOC2"/>
            <w:tabs>
              <w:tab w:val="left" w:pos="880"/>
              <w:tab w:val="right" w:leader="dot" w:pos="10076"/>
            </w:tabs>
            <w:rPr>
              <w:noProof/>
              <w:lang w:val="en-GB" w:eastAsia="en-GB"/>
            </w:rPr>
          </w:pPr>
          <w:hyperlink w:anchor="_Toc106718513" w:history="1">
            <w:r w:rsidR="00AD3123" w:rsidRPr="00D313CB">
              <w:rPr>
                <w:rStyle w:val="Hyperlink"/>
                <w:rFonts w:ascii="Arial" w:hAnsi="Arial" w:cs="Arial"/>
                <w:noProof/>
              </w:rPr>
              <w:t>10.</w:t>
            </w:r>
            <w:r w:rsidR="00AD3123">
              <w:rPr>
                <w:noProof/>
                <w:lang w:val="en-GB" w:eastAsia="en-GB"/>
              </w:rPr>
              <w:tab/>
            </w:r>
            <w:r w:rsidR="00AD3123" w:rsidRPr="00D313CB">
              <w:rPr>
                <w:rStyle w:val="Hyperlink"/>
                <w:rFonts w:ascii="Arial" w:hAnsi="Arial" w:cs="Arial"/>
                <w:noProof/>
              </w:rPr>
              <w:t>Child Trafficking</w:t>
            </w:r>
            <w:r w:rsidR="00AD3123">
              <w:rPr>
                <w:noProof/>
                <w:webHidden/>
              </w:rPr>
              <w:tab/>
            </w:r>
            <w:r w:rsidR="00AD3123">
              <w:rPr>
                <w:noProof/>
                <w:webHidden/>
              </w:rPr>
              <w:fldChar w:fldCharType="begin"/>
            </w:r>
            <w:r w:rsidR="00AD3123">
              <w:rPr>
                <w:noProof/>
                <w:webHidden/>
              </w:rPr>
              <w:instrText xml:space="preserve"> PAGEREF _Toc106718513 \h </w:instrText>
            </w:r>
            <w:r w:rsidR="00AD3123">
              <w:rPr>
                <w:noProof/>
                <w:webHidden/>
              </w:rPr>
            </w:r>
            <w:r w:rsidR="00AD3123">
              <w:rPr>
                <w:noProof/>
                <w:webHidden/>
              </w:rPr>
              <w:fldChar w:fldCharType="separate"/>
            </w:r>
            <w:r w:rsidR="00AD3123">
              <w:rPr>
                <w:noProof/>
                <w:webHidden/>
              </w:rPr>
              <w:t>12</w:t>
            </w:r>
            <w:r w:rsidR="00AD3123">
              <w:rPr>
                <w:noProof/>
                <w:webHidden/>
              </w:rPr>
              <w:fldChar w:fldCharType="end"/>
            </w:r>
          </w:hyperlink>
        </w:p>
        <w:p w14:paraId="0885F97B" w14:textId="23D4FB26" w:rsidR="00AD3123" w:rsidRDefault="00514035">
          <w:pPr>
            <w:pStyle w:val="TOC2"/>
            <w:tabs>
              <w:tab w:val="right" w:leader="dot" w:pos="10076"/>
            </w:tabs>
            <w:rPr>
              <w:noProof/>
              <w:lang w:val="en-GB" w:eastAsia="en-GB"/>
            </w:rPr>
          </w:pPr>
          <w:hyperlink w:anchor="_Toc106718514" w:history="1">
            <w:r w:rsidR="00AD3123" w:rsidRPr="00D313CB">
              <w:rPr>
                <w:rStyle w:val="Hyperlink"/>
                <w:rFonts w:ascii="Arial" w:hAnsi="Arial" w:cs="Arial"/>
                <w:noProof/>
              </w:rPr>
              <w:t>ECPAT Child Trafficking in the UK 2021</w:t>
            </w:r>
            <w:r w:rsidR="00AD3123">
              <w:rPr>
                <w:noProof/>
                <w:webHidden/>
              </w:rPr>
              <w:tab/>
            </w:r>
            <w:r w:rsidR="00AD3123">
              <w:rPr>
                <w:noProof/>
                <w:webHidden/>
              </w:rPr>
              <w:fldChar w:fldCharType="begin"/>
            </w:r>
            <w:r w:rsidR="00AD3123">
              <w:rPr>
                <w:noProof/>
                <w:webHidden/>
              </w:rPr>
              <w:instrText xml:space="preserve"> PAGEREF _Toc106718514 \h </w:instrText>
            </w:r>
            <w:r w:rsidR="00AD3123">
              <w:rPr>
                <w:noProof/>
                <w:webHidden/>
              </w:rPr>
            </w:r>
            <w:r w:rsidR="00AD3123">
              <w:rPr>
                <w:noProof/>
                <w:webHidden/>
              </w:rPr>
              <w:fldChar w:fldCharType="separate"/>
            </w:r>
            <w:r w:rsidR="00AD3123">
              <w:rPr>
                <w:noProof/>
                <w:webHidden/>
              </w:rPr>
              <w:t>12</w:t>
            </w:r>
            <w:r w:rsidR="00AD3123">
              <w:rPr>
                <w:noProof/>
                <w:webHidden/>
              </w:rPr>
              <w:fldChar w:fldCharType="end"/>
            </w:r>
          </w:hyperlink>
        </w:p>
        <w:p w14:paraId="16C09969" w14:textId="2688225D" w:rsidR="00AD3123" w:rsidRDefault="00514035">
          <w:pPr>
            <w:pStyle w:val="TOC3"/>
            <w:tabs>
              <w:tab w:val="right" w:leader="dot" w:pos="10076"/>
            </w:tabs>
            <w:rPr>
              <w:rFonts w:cstheme="minorBidi"/>
              <w:noProof/>
              <w:lang w:val="en-GB" w:eastAsia="en-GB"/>
            </w:rPr>
          </w:pPr>
          <w:hyperlink w:anchor="_Toc106718515" w:history="1">
            <w:r w:rsidR="00AD3123" w:rsidRPr="00D313CB">
              <w:rPr>
                <w:rStyle w:val="Hyperlink"/>
                <w:rFonts w:ascii="Arial" w:eastAsia="Times New Roman" w:hAnsi="Arial" w:cs="Arial"/>
                <w:b/>
                <w:iCs/>
                <w:noProof/>
              </w:rPr>
              <w:t xml:space="preserve">DisasterReady.Org  </w:t>
            </w:r>
            <w:r w:rsidR="00AD3123" w:rsidRPr="00D313CB">
              <w:rPr>
                <w:rStyle w:val="Hyperlink"/>
                <w:rFonts w:ascii="Arial" w:eastAsia="Times New Roman" w:hAnsi="Arial" w:cs="Arial"/>
                <w:iCs/>
                <w:noProof/>
              </w:rPr>
              <w:t>Supporting Children Who Have Gone Through Difficult Experiences</w:t>
            </w:r>
            <w:r w:rsidR="00AD3123">
              <w:rPr>
                <w:noProof/>
                <w:webHidden/>
              </w:rPr>
              <w:tab/>
            </w:r>
            <w:r w:rsidR="00AD3123">
              <w:rPr>
                <w:noProof/>
                <w:webHidden/>
              </w:rPr>
              <w:fldChar w:fldCharType="begin"/>
            </w:r>
            <w:r w:rsidR="00AD3123">
              <w:rPr>
                <w:noProof/>
                <w:webHidden/>
              </w:rPr>
              <w:instrText xml:space="preserve"> PAGEREF _Toc106718515 \h </w:instrText>
            </w:r>
            <w:r w:rsidR="00AD3123">
              <w:rPr>
                <w:noProof/>
                <w:webHidden/>
              </w:rPr>
            </w:r>
            <w:r w:rsidR="00AD3123">
              <w:rPr>
                <w:noProof/>
                <w:webHidden/>
              </w:rPr>
              <w:fldChar w:fldCharType="separate"/>
            </w:r>
            <w:r w:rsidR="00AD3123">
              <w:rPr>
                <w:noProof/>
                <w:webHidden/>
              </w:rPr>
              <w:t>13</w:t>
            </w:r>
            <w:r w:rsidR="00AD3123">
              <w:rPr>
                <w:noProof/>
                <w:webHidden/>
              </w:rPr>
              <w:fldChar w:fldCharType="end"/>
            </w:r>
          </w:hyperlink>
        </w:p>
        <w:p w14:paraId="5470F07F" w14:textId="75CA0DAF" w:rsidR="004B4531" w:rsidRPr="00911EE8" w:rsidRDefault="00BA613F">
          <w:pPr>
            <w:rPr>
              <w:rFonts w:ascii="Arial" w:hAnsi="Arial" w:cs="Arial"/>
              <w:b/>
              <w:bCs/>
              <w:noProof/>
              <w:sz w:val="24"/>
              <w:szCs w:val="24"/>
            </w:rPr>
          </w:pPr>
          <w:r w:rsidRPr="00911EE8">
            <w:rPr>
              <w:rFonts w:ascii="Arial" w:hAnsi="Arial" w:cs="Arial"/>
              <w:b/>
              <w:bCs/>
              <w:noProof/>
              <w:sz w:val="24"/>
              <w:szCs w:val="24"/>
            </w:rPr>
            <w:fldChar w:fldCharType="end"/>
          </w:r>
        </w:p>
        <w:p w14:paraId="2281E35F" w14:textId="13859326" w:rsidR="004B4531" w:rsidRPr="00911EE8" w:rsidRDefault="004B4531">
          <w:pPr>
            <w:rPr>
              <w:rFonts w:ascii="Arial" w:hAnsi="Arial" w:cs="Arial"/>
              <w:b/>
              <w:bCs/>
              <w:noProof/>
              <w:sz w:val="24"/>
              <w:szCs w:val="24"/>
            </w:rPr>
          </w:pPr>
          <w:r w:rsidRPr="00911EE8">
            <w:rPr>
              <w:rFonts w:ascii="Arial" w:hAnsi="Arial" w:cs="Arial"/>
              <w:b/>
              <w:bCs/>
              <w:noProof/>
              <w:sz w:val="24"/>
              <w:szCs w:val="24"/>
            </w:rPr>
            <w:t>Each of the</w:t>
          </w:r>
          <w:r w:rsidR="000B6CD6" w:rsidRPr="00911EE8">
            <w:rPr>
              <w:rFonts w:ascii="Arial" w:hAnsi="Arial" w:cs="Arial"/>
              <w:b/>
              <w:bCs/>
              <w:noProof/>
              <w:sz w:val="24"/>
              <w:szCs w:val="24"/>
            </w:rPr>
            <w:t xml:space="preserve"> above</w:t>
          </w:r>
          <w:r w:rsidRPr="00911EE8">
            <w:rPr>
              <w:rFonts w:ascii="Arial" w:hAnsi="Arial" w:cs="Arial"/>
              <w:b/>
              <w:bCs/>
              <w:noProof/>
              <w:sz w:val="24"/>
              <w:szCs w:val="24"/>
            </w:rPr>
            <w:t xml:space="preserve"> headings is a hyperlink to the relevant section. </w:t>
          </w:r>
          <w:r w:rsidR="000B6CD6" w:rsidRPr="00911EE8">
            <w:rPr>
              <w:rFonts w:ascii="Arial" w:hAnsi="Arial" w:cs="Arial"/>
              <w:b/>
              <w:bCs/>
              <w:noProof/>
              <w:sz w:val="24"/>
              <w:szCs w:val="24"/>
            </w:rPr>
            <w:t xml:space="preserve">Select </w:t>
          </w:r>
          <w:r w:rsidRPr="00911EE8">
            <w:rPr>
              <w:rFonts w:ascii="Arial" w:hAnsi="Arial" w:cs="Arial"/>
              <w:b/>
              <w:bCs/>
              <w:noProof/>
              <w:sz w:val="24"/>
              <w:szCs w:val="24"/>
            </w:rPr>
            <w:t>Ctrl</w:t>
          </w:r>
          <w:r w:rsidR="000B6CD6" w:rsidRPr="00911EE8">
            <w:rPr>
              <w:rFonts w:ascii="Arial" w:hAnsi="Arial" w:cs="Arial"/>
              <w:b/>
              <w:bCs/>
              <w:noProof/>
              <w:sz w:val="24"/>
              <w:szCs w:val="24"/>
            </w:rPr>
            <w:t xml:space="preserve"> on your keyboard</w:t>
          </w:r>
          <w:r w:rsidRPr="00911EE8">
            <w:rPr>
              <w:rFonts w:ascii="Arial" w:hAnsi="Arial" w:cs="Arial"/>
              <w:b/>
              <w:bCs/>
              <w:noProof/>
              <w:sz w:val="24"/>
              <w:szCs w:val="24"/>
            </w:rPr>
            <w:t xml:space="preserve"> and then click on the heading</w:t>
          </w:r>
          <w:r w:rsidR="000B6CD6" w:rsidRPr="00911EE8">
            <w:rPr>
              <w:rFonts w:ascii="Arial" w:hAnsi="Arial" w:cs="Arial"/>
              <w:b/>
              <w:bCs/>
              <w:noProof/>
              <w:sz w:val="24"/>
              <w:szCs w:val="24"/>
            </w:rPr>
            <w:t xml:space="preserve"> and it will take you directly to that subject. </w:t>
          </w:r>
        </w:p>
        <w:p w14:paraId="64E31AD5" w14:textId="7EF9C03B" w:rsidR="00BA613F" w:rsidRPr="00911EE8" w:rsidRDefault="004B4531">
          <w:pPr>
            <w:rPr>
              <w:rFonts w:ascii="Arial" w:hAnsi="Arial" w:cs="Arial"/>
              <w:sz w:val="24"/>
              <w:szCs w:val="24"/>
            </w:rPr>
          </w:pPr>
          <w:r w:rsidRPr="00911EE8">
            <w:rPr>
              <w:rFonts w:ascii="Arial" w:hAnsi="Arial" w:cs="Arial"/>
              <w:b/>
              <w:bCs/>
              <w:noProof/>
              <w:sz w:val="24"/>
              <w:szCs w:val="24"/>
            </w:rPr>
            <w:t>Within each section the heading for the document, resource or tool is a</w:t>
          </w:r>
          <w:r w:rsidR="000B6CD6" w:rsidRPr="00911EE8">
            <w:rPr>
              <w:rFonts w:ascii="Arial" w:hAnsi="Arial" w:cs="Arial"/>
              <w:b/>
              <w:bCs/>
              <w:noProof/>
              <w:sz w:val="24"/>
              <w:szCs w:val="24"/>
            </w:rPr>
            <w:t xml:space="preserve">lso a hyperlink to the relevant website. </w:t>
          </w:r>
        </w:p>
      </w:sdtContent>
    </w:sdt>
    <w:p w14:paraId="65BD450F" w14:textId="52FAF1F9" w:rsidR="00CD0F3E" w:rsidRPr="00911EE8" w:rsidRDefault="00CD0F3E" w:rsidP="00CD0F3E">
      <w:pPr>
        <w:rPr>
          <w:rFonts w:ascii="Arial" w:hAnsi="Arial" w:cs="Arial"/>
          <w:sz w:val="24"/>
          <w:szCs w:val="24"/>
        </w:rPr>
      </w:pPr>
    </w:p>
    <w:p w14:paraId="290F31C8" w14:textId="77777777" w:rsidR="00CD0F3E" w:rsidRPr="00911EE8" w:rsidRDefault="00CD0F3E" w:rsidP="00CD0F3E">
      <w:pPr>
        <w:rPr>
          <w:rFonts w:ascii="Arial" w:hAnsi="Arial" w:cs="Arial"/>
          <w:sz w:val="24"/>
          <w:szCs w:val="24"/>
        </w:rPr>
      </w:pPr>
    </w:p>
    <w:p w14:paraId="46F59D9F" w14:textId="77777777" w:rsidR="00CD0F3E" w:rsidRPr="00911EE8" w:rsidRDefault="00CD0F3E" w:rsidP="00CD0F3E">
      <w:pPr>
        <w:rPr>
          <w:rFonts w:ascii="Arial" w:hAnsi="Arial" w:cs="Arial"/>
          <w:sz w:val="24"/>
          <w:szCs w:val="24"/>
        </w:rPr>
      </w:pPr>
    </w:p>
    <w:p w14:paraId="57ACC00A" w14:textId="77777777" w:rsidR="00CD0F3E" w:rsidRPr="00911EE8" w:rsidRDefault="00CD0F3E" w:rsidP="00CD0F3E">
      <w:pPr>
        <w:rPr>
          <w:rFonts w:ascii="Arial" w:hAnsi="Arial" w:cs="Arial"/>
          <w:sz w:val="24"/>
          <w:szCs w:val="24"/>
        </w:rPr>
      </w:pPr>
    </w:p>
    <w:p w14:paraId="19503353" w14:textId="77777777" w:rsidR="00CD0F3E" w:rsidRPr="00911EE8" w:rsidRDefault="00CD0F3E" w:rsidP="00CD0F3E">
      <w:pPr>
        <w:rPr>
          <w:rFonts w:ascii="Arial" w:hAnsi="Arial" w:cs="Arial"/>
          <w:sz w:val="24"/>
          <w:szCs w:val="24"/>
        </w:rPr>
      </w:pPr>
    </w:p>
    <w:p w14:paraId="2CC26F18" w14:textId="4A550B97" w:rsidR="00723680" w:rsidRDefault="00723680" w:rsidP="001C62C8">
      <w:pPr>
        <w:rPr>
          <w:rFonts w:ascii="Arial" w:hAnsi="Arial" w:cs="Arial"/>
          <w:sz w:val="24"/>
          <w:szCs w:val="24"/>
        </w:rPr>
      </w:pPr>
    </w:p>
    <w:p w14:paraId="3BAA78CC" w14:textId="77777777" w:rsidR="00C52F51" w:rsidRPr="00911EE8" w:rsidRDefault="00C52F51" w:rsidP="001C62C8">
      <w:pPr>
        <w:rPr>
          <w:rFonts w:ascii="Arial" w:hAnsi="Arial" w:cs="Arial"/>
          <w:sz w:val="24"/>
          <w:szCs w:val="24"/>
        </w:rPr>
      </w:pPr>
    </w:p>
    <w:p w14:paraId="3CE3272B" w14:textId="44BE9D8B" w:rsidR="00D604D3" w:rsidRDefault="00A25672" w:rsidP="00E478B1">
      <w:pPr>
        <w:pStyle w:val="Heading2"/>
        <w:numPr>
          <w:ilvl w:val="0"/>
          <w:numId w:val="12"/>
        </w:numPr>
        <w:rPr>
          <w:rFonts w:ascii="Arial" w:hAnsi="Arial" w:cs="Arial"/>
          <w:color w:val="C00000"/>
          <w:sz w:val="24"/>
          <w:szCs w:val="24"/>
          <w:u w:val="single"/>
        </w:rPr>
      </w:pPr>
      <w:bookmarkStart w:id="0" w:name="_Toc63237149"/>
      <w:bookmarkStart w:id="1" w:name="_Toc63238262"/>
      <w:bookmarkStart w:id="2" w:name="_Toc64465080"/>
      <w:bookmarkStart w:id="3" w:name="_Toc106718505"/>
      <w:r w:rsidRPr="00911EE8">
        <w:rPr>
          <w:rFonts w:ascii="Arial" w:hAnsi="Arial" w:cs="Arial"/>
          <w:color w:val="C00000"/>
          <w:sz w:val="24"/>
          <w:szCs w:val="24"/>
          <w:u w:val="single"/>
        </w:rPr>
        <w:lastRenderedPageBreak/>
        <w:t>Asylum Process</w:t>
      </w:r>
      <w:bookmarkEnd w:id="0"/>
      <w:bookmarkEnd w:id="1"/>
      <w:bookmarkEnd w:id="2"/>
      <w:bookmarkEnd w:id="3"/>
      <w:r w:rsidRPr="00911EE8">
        <w:rPr>
          <w:rFonts w:ascii="Arial" w:hAnsi="Arial" w:cs="Arial"/>
          <w:color w:val="C00000"/>
          <w:sz w:val="24"/>
          <w:szCs w:val="24"/>
          <w:u w:val="single"/>
        </w:rPr>
        <w:t xml:space="preserve"> </w:t>
      </w:r>
    </w:p>
    <w:p w14:paraId="17AE3F44" w14:textId="5D2E2E97" w:rsidR="0097653A" w:rsidRDefault="0097653A" w:rsidP="00C52F51">
      <w:pPr>
        <w:pStyle w:val="Heading2"/>
        <w:rPr>
          <w:rFonts w:ascii="Arial" w:hAnsi="Arial" w:cs="Arial"/>
          <w:color w:val="C00000"/>
          <w:sz w:val="24"/>
          <w:szCs w:val="24"/>
          <w:u w:val="single"/>
        </w:rPr>
      </w:pPr>
    </w:p>
    <w:p w14:paraId="4FBE33EA" w14:textId="77777777" w:rsidR="00C52F51" w:rsidRPr="00C52F51" w:rsidRDefault="00C52F51" w:rsidP="00C52F51"/>
    <w:p w14:paraId="784122C6" w14:textId="77777777" w:rsidR="00E03556" w:rsidRPr="00911EE8" w:rsidRDefault="00D74461" w:rsidP="00E03556">
      <w:pPr>
        <w:pStyle w:val="ListParagraph"/>
        <w:ind w:left="720" w:firstLine="0"/>
        <w:rPr>
          <w:rFonts w:ascii="Arial" w:hAnsi="Arial" w:cs="Arial"/>
          <w:sz w:val="24"/>
          <w:szCs w:val="24"/>
        </w:rPr>
      </w:pPr>
      <w:r w:rsidRPr="00911EE8">
        <w:rPr>
          <w:rFonts w:ascii="Arial" w:hAnsi="Arial" w:cs="Arial"/>
          <w:noProof/>
          <w:sz w:val="24"/>
          <w:szCs w:val="24"/>
        </w:rPr>
        <w:drawing>
          <wp:anchor distT="0" distB="0" distL="114300" distR="114300" simplePos="0" relativeHeight="251601920" behindDoc="1" locked="0" layoutInCell="1" allowOverlap="1" wp14:anchorId="640610FD" wp14:editId="4B8CF3F0">
            <wp:simplePos x="0" y="0"/>
            <wp:positionH relativeFrom="margin">
              <wp:align>left</wp:align>
            </wp:positionH>
            <wp:positionV relativeFrom="paragraph">
              <wp:posOffset>112527</wp:posOffset>
            </wp:positionV>
            <wp:extent cx="2175510" cy="1559560"/>
            <wp:effectExtent l="0" t="0" r="0" b="2540"/>
            <wp:wrapTight wrapText="bothSides">
              <wp:wrapPolygon edited="0">
                <wp:start x="0" y="0"/>
                <wp:lineTo x="0" y="21371"/>
                <wp:lineTo x="21373" y="21371"/>
                <wp:lineTo x="21373" y="0"/>
                <wp:lineTo x="0" y="0"/>
              </wp:wrapPolygon>
            </wp:wrapTight>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2" cstate="print">
                      <a:extLst>
                        <a:ext uri="{28A0092B-C50C-407E-A947-70E740481C1C}">
                          <a14:useLocalDpi xmlns:a14="http://schemas.microsoft.com/office/drawing/2010/main" val="0"/>
                        </a:ext>
                      </a:extLst>
                    </a:blip>
                    <a:srcRect l="879" t="24225" r="45599" b="7575"/>
                    <a:stretch/>
                  </pic:blipFill>
                  <pic:spPr bwMode="auto">
                    <a:xfrm>
                      <a:off x="0" y="0"/>
                      <a:ext cx="2175510" cy="155956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E03556" w:rsidRPr="00911EE8">
        <w:rPr>
          <w:rFonts w:ascii="Arial" w:hAnsi="Arial" w:cs="Arial"/>
          <w:sz w:val="24"/>
          <w:szCs w:val="24"/>
        </w:rPr>
        <w:fldChar w:fldCharType="begin"/>
      </w:r>
      <w:r w:rsidR="00E03556" w:rsidRPr="00911EE8">
        <w:rPr>
          <w:rFonts w:ascii="Arial" w:hAnsi="Arial" w:cs="Arial"/>
          <w:sz w:val="24"/>
          <w:szCs w:val="24"/>
        </w:rPr>
        <w:instrText xml:space="preserve"> HYPERLINK " https://www.refugeecouncil.org.uk/resources/separated-children-asylum-process-journey-map/  </w:instrText>
      </w:r>
    </w:p>
    <w:p w14:paraId="75E00288" w14:textId="1CC1B496" w:rsidR="00E03556" w:rsidRPr="00911EE8" w:rsidRDefault="00E03556" w:rsidP="00E03556">
      <w:pPr>
        <w:pStyle w:val="ListParagraph"/>
        <w:ind w:left="720" w:firstLine="0"/>
        <w:rPr>
          <w:rStyle w:val="Hyperlink"/>
          <w:rFonts w:ascii="Arial" w:hAnsi="Arial" w:cs="Arial"/>
          <w:b/>
          <w:bCs/>
          <w:sz w:val="24"/>
          <w:szCs w:val="24"/>
        </w:rPr>
      </w:pPr>
      <w:r w:rsidRPr="00911EE8">
        <w:rPr>
          <w:rFonts w:ascii="Arial" w:hAnsi="Arial" w:cs="Arial"/>
          <w:sz w:val="24"/>
          <w:szCs w:val="24"/>
        </w:rPr>
        <w:instrText xml:space="preserve">" </w:instrText>
      </w:r>
      <w:r w:rsidRPr="00911EE8">
        <w:rPr>
          <w:rFonts w:ascii="Arial" w:hAnsi="Arial" w:cs="Arial"/>
          <w:sz w:val="24"/>
          <w:szCs w:val="24"/>
        </w:rPr>
      </w:r>
      <w:r w:rsidRPr="00911EE8">
        <w:rPr>
          <w:rFonts w:ascii="Arial" w:hAnsi="Arial" w:cs="Arial"/>
          <w:sz w:val="24"/>
          <w:szCs w:val="24"/>
        </w:rPr>
        <w:fldChar w:fldCharType="separate"/>
      </w:r>
      <w:r w:rsidRPr="00911EE8">
        <w:rPr>
          <w:rStyle w:val="Hyperlink"/>
          <w:rFonts w:ascii="Arial" w:hAnsi="Arial" w:cs="Arial"/>
          <w:sz w:val="24"/>
          <w:szCs w:val="24"/>
        </w:rPr>
        <w:t xml:space="preserve"> </w:t>
      </w:r>
      <w:hyperlink r:id="rId13" w:history="1">
        <w:r w:rsidRPr="00911EE8">
          <w:rPr>
            <w:rStyle w:val="Hyperlink"/>
            <w:rFonts w:ascii="Arial" w:hAnsi="Arial" w:cs="Arial"/>
            <w:b/>
            <w:bCs/>
            <w:sz w:val="24"/>
            <w:szCs w:val="24"/>
          </w:rPr>
          <w:t>Asylum Process Map</w:t>
        </w:r>
      </w:hyperlink>
      <w:r w:rsidRPr="00911EE8">
        <w:rPr>
          <w:rFonts w:ascii="Arial" w:hAnsi="Arial" w:cs="Arial"/>
          <w:b/>
          <w:bCs/>
          <w:sz w:val="24"/>
          <w:szCs w:val="24"/>
        </w:rPr>
        <w:t xml:space="preserve">   </w:t>
      </w:r>
      <w:r w:rsidRPr="00911EE8">
        <w:rPr>
          <w:rStyle w:val="Hyperlink"/>
          <w:rFonts w:ascii="Arial" w:hAnsi="Arial" w:cs="Arial"/>
          <w:b/>
          <w:bCs/>
          <w:sz w:val="24"/>
          <w:szCs w:val="24"/>
        </w:rPr>
        <w:t xml:space="preserve"> </w:t>
      </w:r>
    </w:p>
    <w:p w14:paraId="5ABFC2F2" w14:textId="2BBA3964" w:rsidR="00E03556" w:rsidRPr="00911EE8" w:rsidRDefault="00E03556" w:rsidP="00E03556">
      <w:pPr>
        <w:rPr>
          <w:rFonts w:ascii="Arial" w:hAnsi="Arial" w:cs="Arial"/>
          <w:sz w:val="24"/>
          <w:szCs w:val="24"/>
        </w:rPr>
      </w:pPr>
      <w:r w:rsidRPr="00911EE8">
        <w:rPr>
          <w:rFonts w:ascii="Arial" w:hAnsi="Arial" w:cs="Arial"/>
          <w:sz w:val="24"/>
          <w:szCs w:val="24"/>
        </w:rPr>
        <w:fldChar w:fldCharType="end"/>
      </w:r>
      <w:r w:rsidRPr="00911EE8">
        <w:rPr>
          <w:rFonts w:ascii="Arial" w:hAnsi="Arial" w:cs="Arial"/>
          <w:sz w:val="24"/>
          <w:szCs w:val="24"/>
        </w:rPr>
        <w:t xml:space="preserve"> The asylum process map is a </w:t>
      </w:r>
      <w:proofErr w:type="spellStart"/>
      <w:r w:rsidRPr="00911EE8">
        <w:rPr>
          <w:rFonts w:ascii="Arial" w:hAnsi="Arial" w:cs="Arial"/>
          <w:sz w:val="24"/>
          <w:szCs w:val="24"/>
        </w:rPr>
        <w:t>colour</w:t>
      </w:r>
      <w:proofErr w:type="spellEnd"/>
      <w:r w:rsidRPr="00911EE8">
        <w:rPr>
          <w:rFonts w:ascii="Arial" w:hAnsi="Arial" w:cs="Arial"/>
          <w:sz w:val="24"/>
          <w:szCs w:val="24"/>
        </w:rPr>
        <w:t xml:space="preserve"> coded visual resource to assist newly arrived separated children and care leavers who have made a claim for asylum in the UK to understanding the asylum process and their rights &amp; responsibilities as looked after children and care leavers in England. It was produced by Refugee Council and partners in Kent. </w:t>
      </w:r>
      <w:r w:rsidR="0068367E" w:rsidRPr="00911EE8">
        <w:rPr>
          <w:rFonts w:ascii="Arial" w:hAnsi="Arial" w:cs="Arial"/>
          <w:sz w:val="24"/>
          <w:szCs w:val="24"/>
        </w:rPr>
        <w:t>You can request for hard copies to be posted</w:t>
      </w:r>
      <w:r w:rsidR="00E53777" w:rsidRPr="00911EE8">
        <w:rPr>
          <w:rFonts w:ascii="Arial" w:hAnsi="Arial" w:cs="Arial"/>
          <w:sz w:val="24"/>
          <w:szCs w:val="24"/>
        </w:rPr>
        <w:t xml:space="preserve"> to you. </w:t>
      </w:r>
    </w:p>
    <w:p w14:paraId="18B38D7E" w14:textId="7E362B41" w:rsidR="0050081F" w:rsidRPr="00911EE8" w:rsidRDefault="005D1453" w:rsidP="0050081F">
      <w:pPr>
        <w:spacing w:after="0"/>
        <w:ind w:left="360"/>
        <w:rPr>
          <w:rFonts w:ascii="Arial" w:hAnsi="Arial" w:cs="Arial"/>
          <w:sz w:val="24"/>
          <w:szCs w:val="24"/>
        </w:rPr>
      </w:pPr>
      <w:r w:rsidRPr="00911EE8">
        <w:rPr>
          <w:rFonts w:ascii="Arial" w:hAnsi="Arial" w:cs="Arial"/>
          <w:sz w:val="24"/>
          <w:szCs w:val="24"/>
        </w:rPr>
        <w:t xml:space="preserve">                                                     </w:t>
      </w:r>
    </w:p>
    <w:p w14:paraId="49E199B0" w14:textId="7F264AAE" w:rsidR="00611EBD" w:rsidRPr="00911EE8" w:rsidRDefault="0068367E" w:rsidP="0050081F">
      <w:pPr>
        <w:spacing w:after="0"/>
        <w:ind w:left="360"/>
        <w:rPr>
          <w:rStyle w:val="Hyperlink"/>
          <w:rFonts w:ascii="Arial" w:hAnsi="Arial" w:cs="Arial"/>
          <w:b/>
          <w:bCs/>
          <w:sz w:val="24"/>
          <w:szCs w:val="24"/>
        </w:rPr>
      </w:pPr>
      <w:r w:rsidRPr="00911EE8">
        <w:rPr>
          <w:rFonts w:ascii="Arial" w:hAnsi="Arial" w:cs="Arial"/>
          <w:noProof/>
          <w:sz w:val="24"/>
          <w:szCs w:val="24"/>
        </w:rPr>
        <w:drawing>
          <wp:anchor distT="0" distB="0" distL="114300" distR="114300" simplePos="0" relativeHeight="251628544" behindDoc="0" locked="0" layoutInCell="1" allowOverlap="1" wp14:anchorId="4EC2973D" wp14:editId="68AB7F27">
            <wp:simplePos x="0" y="0"/>
            <wp:positionH relativeFrom="margin">
              <wp:align>left</wp:align>
            </wp:positionH>
            <wp:positionV relativeFrom="margin">
              <wp:posOffset>2595880</wp:posOffset>
            </wp:positionV>
            <wp:extent cx="2319655" cy="1581150"/>
            <wp:effectExtent l="0" t="0" r="4445" b="0"/>
            <wp:wrapSquare wrapText="bothSides"/>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cstate="print">
                      <a:extLst>
                        <a:ext uri="{28A0092B-C50C-407E-A947-70E740481C1C}">
                          <a14:useLocalDpi xmlns:a14="http://schemas.microsoft.com/office/drawing/2010/main" val="0"/>
                        </a:ext>
                      </a:extLst>
                    </a:blip>
                    <a:stretch>
                      <a:fillRect/>
                    </a:stretch>
                  </pic:blipFill>
                  <pic:spPr>
                    <a:xfrm flipH="1">
                      <a:off x="0" y="0"/>
                      <a:ext cx="2323920" cy="1583631"/>
                    </a:xfrm>
                    <a:prstGeom prst="rect">
                      <a:avLst/>
                    </a:prstGeom>
                  </pic:spPr>
                </pic:pic>
              </a:graphicData>
            </a:graphic>
            <wp14:sizeRelH relativeFrom="margin">
              <wp14:pctWidth>0</wp14:pctWidth>
            </wp14:sizeRelH>
            <wp14:sizeRelV relativeFrom="margin">
              <wp14:pctHeight>0</wp14:pctHeight>
            </wp14:sizeRelV>
          </wp:anchor>
        </w:drawing>
      </w:r>
      <w:hyperlink r:id="rId15" w:history="1">
        <w:r w:rsidR="005D1453" w:rsidRPr="00911EE8">
          <w:rPr>
            <w:rStyle w:val="Hyperlink"/>
            <w:rFonts w:ascii="Arial" w:hAnsi="Arial" w:cs="Arial"/>
            <w:b/>
            <w:bCs/>
            <w:sz w:val="24"/>
            <w:szCs w:val="24"/>
          </w:rPr>
          <w:t>Right to Remain Toolkit</w:t>
        </w:r>
      </w:hyperlink>
    </w:p>
    <w:p w14:paraId="1CAF5F9B" w14:textId="77777777" w:rsidR="00D604D3" w:rsidRPr="00911EE8" w:rsidRDefault="00D604D3" w:rsidP="0050081F">
      <w:pPr>
        <w:spacing w:after="0"/>
        <w:ind w:left="360"/>
        <w:rPr>
          <w:rFonts w:ascii="Arial" w:hAnsi="Arial" w:cs="Arial"/>
          <w:sz w:val="24"/>
          <w:szCs w:val="24"/>
        </w:rPr>
      </w:pPr>
    </w:p>
    <w:p w14:paraId="365383BF" w14:textId="75A33BAF" w:rsidR="0050081F" w:rsidRPr="00911EE8" w:rsidRDefault="0050081F" w:rsidP="0050081F">
      <w:pPr>
        <w:pStyle w:val="ListParagraph"/>
        <w:spacing w:after="0"/>
        <w:ind w:left="720" w:firstLine="0"/>
        <w:rPr>
          <w:rFonts w:ascii="Arial" w:hAnsi="Arial" w:cs="Arial"/>
          <w:sz w:val="24"/>
          <w:szCs w:val="24"/>
        </w:rPr>
      </w:pPr>
      <w:r w:rsidRPr="00911EE8">
        <w:rPr>
          <w:rFonts w:ascii="Arial" w:hAnsi="Arial" w:cs="Arial"/>
          <w:sz w:val="24"/>
          <w:szCs w:val="24"/>
        </w:rPr>
        <w:t>This toolkit is a comprehensive guide to the UK immigration and asylum system, by giving an overview of the legal system, rights, and actions to take to support an individual. The toolkit is available i</w:t>
      </w:r>
      <w:r w:rsidR="00E53777" w:rsidRPr="00911EE8">
        <w:rPr>
          <w:rFonts w:ascii="Arial" w:hAnsi="Arial" w:cs="Arial"/>
          <w:sz w:val="24"/>
          <w:szCs w:val="24"/>
        </w:rPr>
        <w:t>n a range of language</w:t>
      </w:r>
      <w:r w:rsidRPr="00911EE8">
        <w:rPr>
          <w:rFonts w:ascii="Arial" w:hAnsi="Arial" w:cs="Arial"/>
          <w:sz w:val="24"/>
          <w:szCs w:val="24"/>
        </w:rPr>
        <w:t xml:space="preserve">s. It Includes flow charts of the asylum process at different stages including appeals, Judicial Reviews and </w:t>
      </w:r>
      <w:r w:rsidR="00E53777" w:rsidRPr="00911EE8">
        <w:rPr>
          <w:rFonts w:ascii="Arial" w:hAnsi="Arial" w:cs="Arial"/>
          <w:sz w:val="24"/>
          <w:szCs w:val="24"/>
        </w:rPr>
        <w:t>f</w:t>
      </w:r>
      <w:r w:rsidRPr="00911EE8">
        <w:rPr>
          <w:rFonts w:ascii="Arial" w:hAnsi="Arial" w:cs="Arial"/>
          <w:sz w:val="24"/>
          <w:szCs w:val="24"/>
        </w:rPr>
        <w:t>resh claims.</w:t>
      </w:r>
    </w:p>
    <w:p w14:paraId="59A0DE62" w14:textId="54D36BFA" w:rsidR="001639D1" w:rsidRPr="00911EE8" w:rsidRDefault="001639D1" w:rsidP="0050081F">
      <w:pPr>
        <w:pStyle w:val="ListParagraph"/>
        <w:spacing w:after="0"/>
        <w:ind w:left="720" w:firstLine="0"/>
        <w:rPr>
          <w:rFonts w:ascii="Arial" w:hAnsi="Arial" w:cs="Arial"/>
          <w:sz w:val="24"/>
          <w:szCs w:val="24"/>
        </w:rPr>
      </w:pPr>
    </w:p>
    <w:p w14:paraId="4DE23C66" w14:textId="013D3EF0" w:rsidR="001639D1" w:rsidRPr="00911EE8" w:rsidRDefault="001639D1" w:rsidP="0050081F">
      <w:pPr>
        <w:pStyle w:val="ListParagraph"/>
        <w:spacing w:after="0"/>
        <w:ind w:left="720" w:firstLine="0"/>
        <w:rPr>
          <w:rFonts w:ascii="Arial" w:hAnsi="Arial" w:cs="Arial"/>
          <w:b/>
          <w:bCs/>
          <w:sz w:val="24"/>
          <w:szCs w:val="24"/>
        </w:rPr>
      </w:pPr>
    </w:p>
    <w:p w14:paraId="26282EFF" w14:textId="719DC56B" w:rsidR="0068367E" w:rsidRPr="00911EE8" w:rsidRDefault="001639D1" w:rsidP="0050081F">
      <w:pPr>
        <w:pStyle w:val="ListParagraph"/>
        <w:spacing w:after="0"/>
        <w:ind w:left="720" w:firstLine="0"/>
        <w:rPr>
          <w:rFonts w:ascii="Arial" w:hAnsi="Arial" w:cs="Arial"/>
          <w:b/>
          <w:bCs/>
          <w:sz w:val="24"/>
          <w:szCs w:val="24"/>
        </w:rPr>
      </w:pPr>
      <w:r w:rsidRPr="00911EE8">
        <w:rPr>
          <w:rFonts w:ascii="Arial" w:hAnsi="Arial" w:cs="Arial"/>
          <w:noProof/>
          <w:sz w:val="24"/>
          <w:szCs w:val="24"/>
        </w:rPr>
        <w:drawing>
          <wp:anchor distT="0" distB="0" distL="114300" distR="114300" simplePos="0" relativeHeight="251754496" behindDoc="0" locked="0" layoutInCell="1" allowOverlap="1" wp14:anchorId="48B20F02" wp14:editId="638461DE">
            <wp:simplePos x="0" y="0"/>
            <wp:positionH relativeFrom="margin">
              <wp:posOffset>2709545</wp:posOffset>
            </wp:positionH>
            <wp:positionV relativeFrom="margin">
              <wp:posOffset>4638675</wp:posOffset>
            </wp:positionV>
            <wp:extent cx="3457141" cy="1771650"/>
            <wp:effectExtent l="0" t="0" r="0" b="0"/>
            <wp:wrapSquare wrapText="bothSides"/>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6" r:link="rId17" cstate="print">
                      <a:extLst>
                        <a:ext uri="{28A0092B-C50C-407E-A947-70E740481C1C}">
                          <a14:useLocalDpi xmlns:a14="http://schemas.microsoft.com/office/drawing/2010/main" val="0"/>
                        </a:ext>
                      </a:extLst>
                    </a:blip>
                    <a:srcRect/>
                    <a:stretch>
                      <a:fillRect/>
                    </a:stretch>
                  </pic:blipFill>
                  <pic:spPr bwMode="auto">
                    <a:xfrm>
                      <a:off x="0" y="0"/>
                      <a:ext cx="3457141" cy="1771650"/>
                    </a:xfrm>
                    <a:prstGeom prst="rect">
                      <a:avLst/>
                    </a:prstGeom>
                    <a:noFill/>
                    <a:ln>
                      <a:noFill/>
                    </a:ln>
                  </pic:spPr>
                </pic:pic>
              </a:graphicData>
            </a:graphic>
          </wp:anchor>
        </w:drawing>
      </w:r>
      <w:hyperlink r:id="rId18" w:history="1">
        <w:r w:rsidRPr="00911EE8">
          <w:rPr>
            <w:rStyle w:val="Hyperlink"/>
            <w:rFonts w:ascii="Arial" w:hAnsi="Arial" w:cs="Arial"/>
            <w:b/>
            <w:bCs/>
            <w:sz w:val="24"/>
            <w:szCs w:val="24"/>
          </w:rPr>
          <w:t>Young Asylum Guide</w:t>
        </w:r>
      </w:hyperlink>
    </w:p>
    <w:p w14:paraId="14179253" w14:textId="67553BDD" w:rsidR="001639D1" w:rsidRPr="00911EE8" w:rsidRDefault="001639D1" w:rsidP="001639D1">
      <w:pPr>
        <w:spacing w:after="0"/>
        <w:rPr>
          <w:rFonts w:ascii="Arial" w:hAnsi="Arial" w:cs="Arial"/>
          <w:sz w:val="24"/>
          <w:szCs w:val="24"/>
        </w:rPr>
      </w:pPr>
    </w:p>
    <w:p w14:paraId="4BE67296" w14:textId="2EA1772A" w:rsidR="001639D1" w:rsidRPr="00911EE8" w:rsidRDefault="00E53777" w:rsidP="009160F7">
      <w:pPr>
        <w:spacing w:after="0"/>
        <w:ind w:left="360"/>
        <w:rPr>
          <w:rFonts w:ascii="Arial" w:hAnsi="Arial" w:cs="Arial"/>
          <w:sz w:val="24"/>
          <w:szCs w:val="24"/>
        </w:rPr>
      </w:pPr>
      <w:r w:rsidRPr="00911EE8">
        <w:rPr>
          <w:rFonts w:ascii="Arial" w:hAnsi="Arial" w:cs="Arial"/>
          <w:sz w:val="24"/>
          <w:szCs w:val="24"/>
        </w:rPr>
        <w:t>T</w:t>
      </w:r>
      <w:r w:rsidR="001639D1" w:rsidRPr="00911EE8">
        <w:rPr>
          <w:rFonts w:ascii="Arial" w:hAnsi="Arial" w:cs="Arial"/>
          <w:sz w:val="24"/>
          <w:szCs w:val="24"/>
        </w:rPr>
        <w:t>his is an interactive guide explaining the different stages of the asylum process for children with examples and “problems solved” on each step.</w:t>
      </w:r>
    </w:p>
    <w:p w14:paraId="00D36E46" w14:textId="4A3A2E40" w:rsidR="001639D1" w:rsidRPr="00911EE8" w:rsidRDefault="001639D1" w:rsidP="009160F7">
      <w:pPr>
        <w:spacing w:after="0"/>
        <w:ind w:left="360"/>
        <w:rPr>
          <w:rFonts w:ascii="Arial" w:hAnsi="Arial" w:cs="Arial"/>
          <w:sz w:val="24"/>
          <w:szCs w:val="24"/>
        </w:rPr>
      </w:pPr>
    </w:p>
    <w:p w14:paraId="5C61F95E" w14:textId="55CCC8A7" w:rsidR="001639D1" w:rsidRPr="00911EE8" w:rsidRDefault="001639D1" w:rsidP="001639D1">
      <w:pPr>
        <w:spacing w:after="0"/>
        <w:rPr>
          <w:rFonts w:ascii="Arial" w:hAnsi="Arial" w:cs="Arial"/>
          <w:sz w:val="24"/>
          <w:szCs w:val="24"/>
        </w:rPr>
      </w:pPr>
    </w:p>
    <w:p w14:paraId="2C3A8A62" w14:textId="77777777" w:rsidR="001639D1" w:rsidRPr="00911EE8" w:rsidRDefault="001639D1" w:rsidP="001639D1">
      <w:pPr>
        <w:spacing w:after="0"/>
        <w:rPr>
          <w:rFonts w:ascii="Arial" w:hAnsi="Arial" w:cs="Arial"/>
          <w:sz w:val="24"/>
          <w:szCs w:val="24"/>
        </w:rPr>
      </w:pPr>
    </w:p>
    <w:p w14:paraId="19596286" w14:textId="77777777" w:rsidR="001639D1" w:rsidRPr="00911EE8" w:rsidRDefault="001639D1" w:rsidP="009160F7">
      <w:pPr>
        <w:spacing w:after="0"/>
        <w:ind w:left="360"/>
        <w:rPr>
          <w:rFonts w:ascii="Arial" w:hAnsi="Arial" w:cs="Arial"/>
          <w:sz w:val="24"/>
          <w:szCs w:val="24"/>
        </w:rPr>
      </w:pPr>
    </w:p>
    <w:p w14:paraId="6B4D3E80" w14:textId="3F02E94E" w:rsidR="009160F7" w:rsidRPr="00911EE8" w:rsidRDefault="00514035" w:rsidP="009160F7">
      <w:pPr>
        <w:spacing w:after="0"/>
        <w:rPr>
          <w:rFonts w:ascii="Arial" w:hAnsi="Arial" w:cs="Arial"/>
          <w:sz w:val="24"/>
          <w:szCs w:val="24"/>
        </w:rPr>
      </w:pPr>
      <w:hyperlink r:id="rId19" w:history="1">
        <w:r w:rsidR="00E03556" w:rsidRPr="00911EE8">
          <w:rPr>
            <w:rStyle w:val="Hyperlink"/>
            <w:rFonts w:ascii="Arial" w:hAnsi="Arial" w:cs="Arial"/>
            <w:b/>
            <w:bCs/>
            <w:sz w:val="24"/>
            <w:szCs w:val="24"/>
          </w:rPr>
          <w:t>Legal Aid &amp; Immigration Advice</w:t>
        </w:r>
      </w:hyperlink>
      <w:r w:rsidR="00E03556" w:rsidRPr="00911EE8">
        <w:rPr>
          <w:rFonts w:ascii="Arial" w:hAnsi="Arial" w:cs="Arial"/>
          <w:b/>
          <w:bCs/>
          <w:sz w:val="24"/>
          <w:szCs w:val="24"/>
        </w:rPr>
        <w:t xml:space="preserve"> </w:t>
      </w:r>
    </w:p>
    <w:p w14:paraId="6885A81E" w14:textId="4555EC53" w:rsidR="00D604D3" w:rsidRPr="00911EE8" w:rsidRDefault="00D604D3" w:rsidP="009160F7">
      <w:pPr>
        <w:spacing w:after="0"/>
        <w:rPr>
          <w:rFonts w:ascii="Arial" w:hAnsi="Arial" w:cs="Arial"/>
          <w:noProof/>
          <w:sz w:val="24"/>
          <w:szCs w:val="24"/>
        </w:rPr>
      </w:pPr>
    </w:p>
    <w:p w14:paraId="24DB7E3B" w14:textId="27AAD56D" w:rsidR="00E03556" w:rsidRPr="00911EE8" w:rsidRDefault="00E03556" w:rsidP="009160F7">
      <w:pPr>
        <w:spacing w:after="0"/>
        <w:rPr>
          <w:rFonts w:ascii="Arial" w:hAnsi="Arial" w:cs="Arial"/>
          <w:noProof/>
          <w:sz w:val="24"/>
          <w:szCs w:val="24"/>
        </w:rPr>
      </w:pPr>
      <w:r w:rsidRPr="00911EE8">
        <w:rPr>
          <w:rFonts w:ascii="Arial" w:hAnsi="Arial" w:cs="Arial"/>
          <w:sz w:val="24"/>
          <w:szCs w:val="24"/>
        </w:rPr>
        <w:t xml:space="preserve">Know your Rights: </w:t>
      </w:r>
      <w:r w:rsidR="00E53777" w:rsidRPr="00911EE8">
        <w:rPr>
          <w:rFonts w:ascii="Arial" w:hAnsi="Arial" w:cs="Arial"/>
          <w:sz w:val="24"/>
          <w:szCs w:val="24"/>
        </w:rPr>
        <w:t xml:space="preserve">a </w:t>
      </w:r>
      <w:r w:rsidRPr="00911EE8">
        <w:rPr>
          <w:rFonts w:ascii="Arial" w:hAnsi="Arial" w:cs="Arial"/>
          <w:sz w:val="24"/>
          <w:szCs w:val="24"/>
        </w:rPr>
        <w:t xml:space="preserve">short film made by young people in London </w:t>
      </w:r>
      <w:r w:rsidR="00E53777" w:rsidRPr="00911EE8">
        <w:rPr>
          <w:rFonts w:ascii="Arial" w:hAnsi="Arial" w:cs="Arial"/>
          <w:sz w:val="24"/>
          <w:szCs w:val="24"/>
        </w:rPr>
        <w:t>from</w:t>
      </w:r>
      <w:r w:rsidRPr="00911EE8">
        <w:rPr>
          <w:rFonts w:ascii="Arial" w:hAnsi="Arial" w:cs="Arial"/>
          <w:sz w:val="24"/>
          <w:szCs w:val="24"/>
        </w:rPr>
        <w:t xml:space="preserve"> a youth group called Brighter futures about immigration advice and what a good and bad solicitor looks like. </w:t>
      </w:r>
    </w:p>
    <w:p w14:paraId="60B0B91A" w14:textId="40704F39" w:rsidR="005B2741" w:rsidRPr="00911EE8" w:rsidRDefault="001639D1" w:rsidP="00611EBD">
      <w:pPr>
        <w:rPr>
          <w:rFonts w:ascii="Arial" w:hAnsi="Arial" w:cs="Arial"/>
          <w:sz w:val="24"/>
          <w:szCs w:val="24"/>
        </w:rPr>
      </w:pPr>
      <w:r w:rsidRPr="00911EE8">
        <w:rPr>
          <w:rFonts w:ascii="Arial" w:hAnsi="Arial" w:cs="Arial"/>
          <w:b/>
          <w:bCs/>
          <w:noProof/>
          <w:sz w:val="24"/>
          <w:szCs w:val="24"/>
        </w:rPr>
        <w:drawing>
          <wp:anchor distT="0" distB="0" distL="114300" distR="114300" simplePos="0" relativeHeight="251640832" behindDoc="0" locked="0" layoutInCell="1" allowOverlap="1" wp14:anchorId="52E626FB" wp14:editId="3EBFD973">
            <wp:simplePos x="0" y="0"/>
            <wp:positionH relativeFrom="margin">
              <wp:posOffset>133350</wp:posOffset>
            </wp:positionH>
            <wp:positionV relativeFrom="margin">
              <wp:posOffset>6767830</wp:posOffset>
            </wp:positionV>
            <wp:extent cx="2488565" cy="1390650"/>
            <wp:effectExtent l="0" t="0" r="6985" b="0"/>
            <wp:wrapSquare wrapText="bothSides"/>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cstate="print">
                      <a:extLst>
                        <a:ext uri="{28A0092B-C50C-407E-A947-70E740481C1C}">
                          <a14:useLocalDpi xmlns:a14="http://schemas.microsoft.com/office/drawing/2010/main" val="0"/>
                        </a:ext>
                      </a:extLst>
                    </a:blip>
                    <a:stretch>
                      <a:fillRect/>
                    </a:stretch>
                  </pic:blipFill>
                  <pic:spPr>
                    <a:xfrm>
                      <a:off x="0" y="0"/>
                      <a:ext cx="2488565" cy="1390650"/>
                    </a:xfrm>
                    <a:prstGeom prst="rect">
                      <a:avLst/>
                    </a:prstGeom>
                  </pic:spPr>
                </pic:pic>
              </a:graphicData>
            </a:graphic>
            <wp14:sizeRelH relativeFrom="margin">
              <wp14:pctWidth>0</wp14:pctWidth>
            </wp14:sizeRelH>
            <wp14:sizeRelV relativeFrom="margin">
              <wp14:pctHeight>0</wp14:pctHeight>
            </wp14:sizeRelV>
          </wp:anchor>
        </w:drawing>
      </w:r>
      <w:r w:rsidR="00E03556" w:rsidRPr="00911EE8">
        <w:rPr>
          <w:rFonts w:ascii="Arial" w:hAnsi="Arial" w:cs="Arial"/>
          <w:sz w:val="24"/>
          <w:szCs w:val="24"/>
        </w:rPr>
        <w:tab/>
      </w:r>
    </w:p>
    <w:p w14:paraId="6CF1CA87" w14:textId="5BE3908F" w:rsidR="0068367E" w:rsidRPr="00911EE8" w:rsidRDefault="001639D1" w:rsidP="005B2741">
      <w:pPr>
        <w:spacing w:after="0"/>
        <w:rPr>
          <w:rFonts w:ascii="Arial" w:hAnsi="Arial" w:cs="Arial"/>
          <w:b/>
          <w:bCs/>
          <w:sz w:val="24"/>
          <w:szCs w:val="24"/>
        </w:rPr>
      </w:pPr>
      <w:r w:rsidRPr="00911EE8">
        <w:rPr>
          <w:rFonts w:ascii="Arial" w:hAnsi="Arial" w:cs="Arial"/>
          <w:b/>
          <w:bCs/>
          <w:noProof/>
          <w:sz w:val="24"/>
          <w:szCs w:val="24"/>
        </w:rPr>
        <w:lastRenderedPageBreak/>
        <w:drawing>
          <wp:anchor distT="0" distB="0" distL="114300" distR="114300" simplePos="0" relativeHeight="251756544" behindDoc="0" locked="0" layoutInCell="1" allowOverlap="1" wp14:anchorId="3F7085D5" wp14:editId="0D1E19DF">
            <wp:simplePos x="0" y="0"/>
            <wp:positionH relativeFrom="margin">
              <wp:align>left</wp:align>
            </wp:positionH>
            <wp:positionV relativeFrom="margin">
              <wp:posOffset>186690</wp:posOffset>
            </wp:positionV>
            <wp:extent cx="2854960" cy="1600200"/>
            <wp:effectExtent l="0" t="0" r="2540" b="0"/>
            <wp:wrapSquare wrapText="bothSides"/>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cstate="print">
                      <a:extLst>
                        <a:ext uri="{28A0092B-C50C-407E-A947-70E740481C1C}">
                          <a14:useLocalDpi xmlns:a14="http://schemas.microsoft.com/office/drawing/2010/main" val="0"/>
                        </a:ext>
                      </a:extLst>
                    </a:blip>
                    <a:stretch>
                      <a:fillRect/>
                    </a:stretch>
                  </pic:blipFill>
                  <pic:spPr>
                    <a:xfrm>
                      <a:off x="0" y="0"/>
                      <a:ext cx="2854960" cy="1600200"/>
                    </a:xfrm>
                    <a:prstGeom prst="rect">
                      <a:avLst/>
                    </a:prstGeom>
                  </pic:spPr>
                </pic:pic>
              </a:graphicData>
            </a:graphic>
            <wp14:sizeRelH relativeFrom="margin">
              <wp14:pctWidth>0</wp14:pctWidth>
            </wp14:sizeRelH>
            <wp14:sizeRelV relativeFrom="margin">
              <wp14:pctHeight>0</wp14:pctHeight>
            </wp14:sizeRelV>
          </wp:anchor>
        </w:drawing>
      </w:r>
    </w:p>
    <w:p w14:paraId="4D31A18D" w14:textId="63B42FA5" w:rsidR="005B2741" w:rsidRPr="00911EE8" w:rsidRDefault="00514035" w:rsidP="005B2741">
      <w:pPr>
        <w:spacing w:after="0"/>
        <w:rPr>
          <w:rFonts w:ascii="Arial" w:hAnsi="Arial" w:cs="Arial"/>
          <w:b/>
          <w:bCs/>
          <w:sz w:val="24"/>
          <w:szCs w:val="24"/>
        </w:rPr>
      </w:pPr>
      <w:hyperlink r:id="rId22" w:history="1">
        <w:r w:rsidR="005B2741" w:rsidRPr="00911EE8">
          <w:rPr>
            <w:rStyle w:val="Hyperlink"/>
            <w:rFonts w:ascii="Arial" w:hAnsi="Arial" w:cs="Arial"/>
            <w:b/>
            <w:bCs/>
            <w:sz w:val="24"/>
            <w:szCs w:val="24"/>
          </w:rPr>
          <w:t>Asylum process film</w:t>
        </w:r>
      </w:hyperlink>
      <w:r w:rsidR="00E03556" w:rsidRPr="00911EE8">
        <w:rPr>
          <w:rFonts w:ascii="Arial" w:hAnsi="Arial" w:cs="Arial"/>
          <w:b/>
          <w:bCs/>
          <w:sz w:val="24"/>
          <w:szCs w:val="24"/>
        </w:rPr>
        <w:t xml:space="preserve"> </w:t>
      </w:r>
      <w:r w:rsidR="009160F7" w:rsidRPr="00911EE8">
        <w:rPr>
          <w:rFonts w:ascii="Arial" w:hAnsi="Arial" w:cs="Arial"/>
          <w:b/>
          <w:bCs/>
          <w:sz w:val="24"/>
          <w:szCs w:val="24"/>
        </w:rPr>
        <w:t xml:space="preserve"> </w:t>
      </w:r>
    </w:p>
    <w:p w14:paraId="330F8323" w14:textId="77777777" w:rsidR="00D604D3" w:rsidRPr="00911EE8" w:rsidRDefault="00D604D3" w:rsidP="005B2741">
      <w:pPr>
        <w:spacing w:after="0"/>
        <w:rPr>
          <w:rFonts w:ascii="Arial" w:hAnsi="Arial" w:cs="Arial"/>
          <w:sz w:val="24"/>
          <w:szCs w:val="24"/>
        </w:rPr>
      </w:pPr>
    </w:p>
    <w:p w14:paraId="519518EF" w14:textId="2ACD5B89" w:rsidR="005B2741" w:rsidRPr="00911EE8" w:rsidRDefault="005B2741" w:rsidP="005B2741">
      <w:pPr>
        <w:spacing w:after="0"/>
        <w:rPr>
          <w:rFonts w:ascii="Arial" w:hAnsi="Arial" w:cs="Arial"/>
          <w:b/>
          <w:bCs/>
          <w:sz w:val="24"/>
          <w:szCs w:val="24"/>
        </w:rPr>
      </w:pPr>
      <w:r w:rsidRPr="00911EE8">
        <w:rPr>
          <w:rFonts w:ascii="Arial" w:hAnsi="Arial" w:cs="Arial"/>
          <w:sz w:val="24"/>
          <w:szCs w:val="24"/>
        </w:rPr>
        <w:t xml:space="preserve">‘We are tired. We are tired of waiting, tired of not understanding, tired of feeling alone. Nothing is certain, we can’t plan our futures.” A short film made by young people in Birmingham as part of the Surviving to Thriving Project about their experiences of the asylum process. </w:t>
      </w:r>
    </w:p>
    <w:p w14:paraId="30B0DE16" w14:textId="476902D3" w:rsidR="00E03556" w:rsidRPr="00911EE8" w:rsidRDefault="00E03556" w:rsidP="00611EBD">
      <w:pPr>
        <w:rPr>
          <w:rFonts w:ascii="Arial" w:hAnsi="Arial" w:cs="Arial"/>
          <w:b/>
          <w:bCs/>
          <w:sz w:val="24"/>
          <w:szCs w:val="24"/>
        </w:rPr>
      </w:pPr>
    </w:p>
    <w:p w14:paraId="75B30FB4" w14:textId="277F5B70" w:rsidR="00D604D3" w:rsidRPr="00911EE8" w:rsidRDefault="00514035" w:rsidP="00D604D3">
      <w:pPr>
        <w:rPr>
          <w:rFonts w:ascii="Arial" w:hAnsi="Arial" w:cs="Arial"/>
          <w:b/>
          <w:bCs/>
          <w:sz w:val="24"/>
          <w:szCs w:val="24"/>
        </w:rPr>
      </w:pPr>
      <w:hyperlink r:id="rId23" w:history="1">
        <w:r w:rsidR="005B2741" w:rsidRPr="00911EE8">
          <w:rPr>
            <w:rStyle w:val="Hyperlink"/>
            <w:rFonts w:ascii="Arial" w:hAnsi="Arial" w:cs="Arial"/>
            <w:b/>
            <w:bCs/>
            <w:sz w:val="24"/>
            <w:szCs w:val="24"/>
          </w:rPr>
          <w:t>Waiting for Refugee Status</w:t>
        </w:r>
      </w:hyperlink>
      <w:r w:rsidR="00E03556" w:rsidRPr="00911EE8">
        <w:rPr>
          <w:rFonts w:ascii="Arial" w:hAnsi="Arial" w:cs="Arial"/>
          <w:b/>
          <w:bCs/>
          <w:sz w:val="24"/>
          <w:szCs w:val="24"/>
        </w:rPr>
        <w:t xml:space="preserve"> </w:t>
      </w:r>
    </w:p>
    <w:p w14:paraId="092FE762" w14:textId="5CDB91AA" w:rsidR="00F56252" w:rsidRPr="00911EE8" w:rsidRDefault="008026E7" w:rsidP="001639D1">
      <w:pPr>
        <w:spacing w:after="0"/>
        <w:rPr>
          <w:rFonts w:ascii="Arial" w:hAnsi="Arial" w:cs="Arial"/>
          <w:sz w:val="24"/>
          <w:szCs w:val="24"/>
        </w:rPr>
      </w:pPr>
      <w:r w:rsidRPr="00911EE8">
        <w:rPr>
          <w:rFonts w:ascii="Arial" w:hAnsi="Arial" w:cs="Arial"/>
          <w:sz w:val="24"/>
          <w:szCs w:val="24"/>
        </w:rPr>
        <w:t xml:space="preserve"> ‘I wish had had somebody to talk to and tell me what is happening’ A short film made by young people in Cambridge as part of the Surviving to Thriving Project. They talk about their experience of waiting for their refugee status and the impact this made on the. </w:t>
      </w:r>
      <w:bookmarkStart w:id="4" w:name="_Toc63237150"/>
    </w:p>
    <w:p w14:paraId="1BD40591" w14:textId="4B5B8302" w:rsidR="00F56252" w:rsidRPr="00911EE8" w:rsidRDefault="00F56252" w:rsidP="00F56252">
      <w:pPr>
        <w:pStyle w:val="ListParagraph"/>
        <w:ind w:left="720" w:firstLine="0"/>
        <w:rPr>
          <w:rFonts w:ascii="Arial" w:hAnsi="Arial" w:cs="Arial"/>
          <w:b/>
          <w:bCs/>
          <w:color w:val="8F0000" w:themeColor="accent1" w:themeShade="BF"/>
          <w:sz w:val="24"/>
          <w:szCs w:val="24"/>
        </w:rPr>
      </w:pPr>
      <w:r w:rsidRPr="00911EE8">
        <w:rPr>
          <w:rFonts w:ascii="Arial" w:hAnsi="Arial" w:cs="Arial"/>
          <w:noProof/>
          <w:sz w:val="24"/>
          <w:szCs w:val="24"/>
        </w:rPr>
        <w:drawing>
          <wp:anchor distT="0" distB="0" distL="114300" distR="114300" simplePos="0" relativeHeight="251585536" behindDoc="1" locked="0" layoutInCell="1" allowOverlap="1" wp14:anchorId="3CA72E34" wp14:editId="727DE9EF">
            <wp:simplePos x="0" y="0"/>
            <wp:positionH relativeFrom="column">
              <wp:posOffset>86604</wp:posOffset>
            </wp:positionH>
            <wp:positionV relativeFrom="paragraph">
              <wp:posOffset>6985</wp:posOffset>
            </wp:positionV>
            <wp:extent cx="1665605" cy="2039620"/>
            <wp:effectExtent l="0" t="0" r="0" b="0"/>
            <wp:wrapTight wrapText="bothSides">
              <wp:wrapPolygon edited="0">
                <wp:start x="0" y="0"/>
                <wp:lineTo x="0" y="21385"/>
                <wp:lineTo x="21246" y="21385"/>
                <wp:lineTo x="21246" y="0"/>
                <wp:lineTo x="0" y="0"/>
              </wp:wrapPolygon>
            </wp:wrapTight>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24" cstate="print">
                      <a:extLst>
                        <a:ext uri="{28A0092B-C50C-407E-A947-70E740481C1C}">
                          <a14:useLocalDpi xmlns:a14="http://schemas.microsoft.com/office/drawing/2010/main" val="0"/>
                        </a:ext>
                      </a:extLst>
                    </a:blip>
                    <a:srcRect l="13189" t="24430" r="60768" b="18891"/>
                    <a:stretch/>
                  </pic:blipFill>
                  <pic:spPr bwMode="auto">
                    <a:xfrm>
                      <a:off x="0" y="0"/>
                      <a:ext cx="1665605" cy="20396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62BD77BD" w14:textId="00F73B5E" w:rsidR="00786EC4" w:rsidRPr="00911EE8" w:rsidRDefault="00514035" w:rsidP="00F81725">
      <w:pPr>
        <w:pStyle w:val="ListParagraph"/>
        <w:ind w:left="720" w:firstLine="0"/>
        <w:rPr>
          <w:rFonts w:ascii="Arial" w:hAnsi="Arial" w:cs="Arial"/>
          <w:b/>
          <w:bCs/>
          <w:color w:val="8F0000" w:themeColor="accent1" w:themeShade="BF"/>
          <w:sz w:val="24"/>
          <w:szCs w:val="24"/>
        </w:rPr>
      </w:pPr>
      <w:hyperlink r:id="rId25" w:history="1">
        <w:r w:rsidR="00EB7277" w:rsidRPr="00911EE8">
          <w:rPr>
            <w:rStyle w:val="Hyperlink"/>
            <w:rFonts w:ascii="Arial" w:eastAsia="Times New Roman" w:hAnsi="Arial" w:cs="Arial"/>
            <w:b/>
            <w:bCs/>
            <w:sz w:val="24"/>
            <w:szCs w:val="24"/>
            <w:lang w:eastAsia="en-GB"/>
          </w:rPr>
          <w:t xml:space="preserve">Coram Seeking Support Guide </w:t>
        </w:r>
      </w:hyperlink>
      <w:r w:rsidR="003B1B0E" w:rsidRPr="00911EE8">
        <w:rPr>
          <w:rFonts w:ascii="Arial" w:hAnsi="Arial" w:cs="Arial"/>
          <w:b/>
          <w:bCs/>
          <w:noProof/>
          <w:sz w:val="24"/>
          <w:szCs w:val="24"/>
        </w:rPr>
        <w:t xml:space="preserve"> </w:t>
      </w:r>
    </w:p>
    <w:p w14:paraId="145E8D1C" w14:textId="07BDBB92" w:rsidR="00F91B97" w:rsidRPr="00911EE8" w:rsidRDefault="00F0520C" w:rsidP="009B0D9C">
      <w:pPr>
        <w:ind w:left="360"/>
        <w:rPr>
          <w:rFonts w:ascii="Arial" w:hAnsi="Arial" w:cs="Arial"/>
          <w:sz w:val="24"/>
          <w:szCs w:val="24"/>
        </w:rPr>
      </w:pPr>
      <w:r w:rsidRPr="00911EE8">
        <w:rPr>
          <w:rFonts w:ascii="Arial" w:hAnsi="Arial" w:cs="Arial"/>
          <w:sz w:val="24"/>
          <w:szCs w:val="24"/>
        </w:rPr>
        <w:t xml:space="preserve">Coram Seeking Support Guide is a practical guide for professional dealing with unaccompanied, </w:t>
      </w:r>
      <w:r w:rsidR="00050935" w:rsidRPr="00911EE8">
        <w:rPr>
          <w:rFonts w:ascii="Arial" w:hAnsi="Arial" w:cs="Arial"/>
          <w:sz w:val="24"/>
          <w:szCs w:val="24"/>
        </w:rPr>
        <w:t>separated,</w:t>
      </w:r>
      <w:r w:rsidRPr="00911EE8">
        <w:rPr>
          <w:rFonts w:ascii="Arial" w:hAnsi="Arial" w:cs="Arial"/>
          <w:sz w:val="24"/>
          <w:szCs w:val="24"/>
        </w:rPr>
        <w:t xml:space="preserve"> and young people, covering a wide variety of topics related to unaccompanied </w:t>
      </w:r>
      <w:r w:rsidR="006D2FD0" w:rsidRPr="00911EE8">
        <w:rPr>
          <w:rFonts w:ascii="Arial" w:hAnsi="Arial" w:cs="Arial"/>
          <w:sz w:val="24"/>
          <w:szCs w:val="24"/>
        </w:rPr>
        <w:t>children.</w:t>
      </w:r>
      <w:r w:rsidR="00387891" w:rsidRPr="00911EE8">
        <w:rPr>
          <w:rFonts w:ascii="Arial" w:hAnsi="Arial" w:cs="Arial"/>
          <w:sz w:val="24"/>
          <w:szCs w:val="24"/>
        </w:rPr>
        <w:t xml:space="preserve"> </w:t>
      </w:r>
    </w:p>
    <w:p w14:paraId="6AA709C0" w14:textId="3FC625E3" w:rsidR="002D4C74" w:rsidRPr="00911EE8" w:rsidRDefault="00387891" w:rsidP="00C83F23">
      <w:pPr>
        <w:ind w:left="360"/>
        <w:rPr>
          <w:rFonts w:ascii="Arial" w:hAnsi="Arial" w:cs="Arial"/>
          <w:sz w:val="24"/>
          <w:szCs w:val="24"/>
        </w:rPr>
      </w:pPr>
      <w:r w:rsidRPr="00911EE8">
        <w:rPr>
          <w:rFonts w:ascii="Arial" w:hAnsi="Arial" w:cs="Arial"/>
          <w:sz w:val="24"/>
          <w:szCs w:val="24"/>
        </w:rPr>
        <w:t xml:space="preserve">Also several separated factsheets on </w:t>
      </w:r>
      <w:hyperlink r:id="rId26" w:history="1">
        <w:r w:rsidRPr="00911EE8">
          <w:rPr>
            <w:rStyle w:val="Hyperlink"/>
            <w:rFonts w:ascii="Arial" w:hAnsi="Arial" w:cs="Arial"/>
            <w:sz w:val="24"/>
            <w:szCs w:val="24"/>
          </w:rPr>
          <w:t>the asylum process</w:t>
        </w:r>
      </w:hyperlink>
      <w:r w:rsidRPr="00911EE8">
        <w:rPr>
          <w:rFonts w:ascii="Arial" w:hAnsi="Arial" w:cs="Arial"/>
          <w:sz w:val="24"/>
          <w:szCs w:val="24"/>
        </w:rPr>
        <w:t xml:space="preserve"> </w:t>
      </w:r>
      <w:r w:rsidR="002B17E1" w:rsidRPr="00911EE8">
        <w:rPr>
          <w:rFonts w:ascii="Arial" w:hAnsi="Arial" w:cs="Arial"/>
          <w:sz w:val="24"/>
          <w:szCs w:val="24"/>
        </w:rPr>
        <w:t xml:space="preserve">and associated rights such as Family Reunion and UASC leave. </w:t>
      </w:r>
    </w:p>
    <w:p w14:paraId="5875F21B" w14:textId="54F76686" w:rsidR="001B106F" w:rsidRPr="00911EE8" w:rsidRDefault="001B106F" w:rsidP="001B106F">
      <w:pPr>
        <w:rPr>
          <w:rFonts w:ascii="Arial" w:hAnsi="Arial" w:cs="Arial"/>
          <w:sz w:val="24"/>
          <w:szCs w:val="24"/>
        </w:rPr>
      </w:pPr>
      <w:r w:rsidRPr="00911EE8">
        <w:rPr>
          <w:rFonts w:ascii="Arial" w:hAnsi="Arial" w:cs="Arial"/>
          <w:noProof/>
          <w:sz w:val="24"/>
          <w:szCs w:val="24"/>
        </w:rPr>
        <w:drawing>
          <wp:anchor distT="0" distB="0" distL="114300" distR="114300" simplePos="0" relativeHeight="251600896" behindDoc="1" locked="0" layoutInCell="1" allowOverlap="1" wp14:anchorId="323A0765" wp14:editId="19C6B110">
            <wp:simplePos x="0" y="0"/>
            <wp:positionH relativeFrom="margin">
              <wp:posOffset>19050</wp:posOffset>
            </wp:positionH>
            <wp:positionV relativeFrom="paragraph">
              <wp:posOffset>296545</wp:posOffset>
            </wp:positionV>
            <wp:extent cx="1812290" cy="2276475"/>
            <wp:effectExtent l="0" t="0" r="0" b="9525"/>
            <wp:wrapTight wrapText="bothSides">
              <wp:wrapPolygon edited="0">
                <wp:start x="0" y="0"/>
                <wp:lineTo x="0" y="21510"/>
                <wp:lineTo x="21343" y="21510"/>
                <wp:lineTo x="21343" y="0"/>
                <wp:lineTo x="0" y="0"/>
              </wp:wrapPolygon>
            </wp:wrapTight>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27" cstate="print">
                      <a:extLst>
                        <a:ext uri="{28A0092B-C50C-407E-A947-70E740481C1C}">
                          <a14:useLocalDpi xmlns:a14="http://schemas.microsoft.com/office/drawing/2010/main" val="0"/>
                        </a:ext>
                      </a:extLst>
                    </a:blip>
                    <a:srcRect l="32309" t="14652" r="32078" b="5822"/>
                    <a:stretch/>
                  </pic:blipFill>
                  <pic:spPr bwMode="auto">
                    <a:xfrm>
                      <a:off x="0" y="0"/>
                      <a:ext cx="1812290" cy="227647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1689243D" w14:textId="338C17F7" w:rsidR="00DF627D" w:rsidRPr="00911EE8" w:rsidRDefault="00514035" w:rsidP="00F81725">
      <w:pPr>
        <w:rPr>
          <w:rFonts w:ascii="Arial" w:hAnsi="Arial" w:cs="Arial"/>
          <w:b/>
          <w:bCs/>
          <w:sz w:val="24"/>
          <w:szCs w:val="24"/>
        </w:rPr>
      </w:pPr>
      <w:hyperlink r:id="rId28" w:history="1">
        <w:r w:rsidR="00DD6697" w:rsidRPr="00911EE8">
          <w:rPr>
            <w:rStyle w:val="Hyperlink"/>
            <w:rFonts w:ascii="Arial" w:hAnsi="Arial" w:cs="Arial"/>
            <w:b/>
            <w:bCs/>
            <w:sz w:val="24"/>
            <w:szCs w:val="24"/>
          </w:rPr>
          <w:t>Know Your Rights</w:t>
        </w:r>
      </w:hyperlink>
    </w:p>
    <w:p w14:paraId="132DD441" w14:textId="1F967123" w:rsidR="007C40F2" w:rsidRPr="00911EE8" w:rsidRDefault="00DF627D" w:rsidP="007C40F2">
      <w:pPr>
        <w:ind w:left="360"/>
        <w:rPr>
          <w:rFonts w:ascii="Arial" w:hAnsi="Arial" w:cs="Arial"/>
          <w:sz w:val="24"/>
          <w:szCs w:val="24"/>
        </w:rPr>
      </w:pPr>
      <w:r w:rsidRPr="00911EE8">
        <w:rPr>
          <w:rFonts w:ascii="Arial" w:hAnsi="Arial" w:cs="Arial"/>
          <w:sz w:val="24"/>
          <w:szCs w:val="24"/>
        </w:rPr>
        <w:t>Migrants’ Right Network have complied a comprehensive guide which explains several laws and regulations for migrants living in the UK, including asylum seekers</w:t>
      </w:r>
      <w:r w:rsidR="00E53777" w:rsidRPr="00911EE8">
        <w:rPr>
          <w:rFonts w:ascii="Arial" w:hAnsi="Arial" w:cs="Arial"/>
          <w:sz w:val="24"/>
          <w:szCs w:val="24"/>
        </w:rPr>
        <w:t xml:space="preserve"> and those without status. It includes:</w:t>
      </w:r>
    </w:p>
    <w:p w14:paraId="71812E17" w14:textId="14C9430A" w:rsidR="007C40F2" w:rsidRPr="00911EE8" w:rsidRDefault="007C40F2" w:rsidP="009855FE">
      <w:pPr>
        <w:rPr>
          <w:rFonts w:ascii="Arial" w:hAnsi="Arial" w:cs="Arial"/>
          <w:sz w:val="24"/>
          <w:szCs w:val="24"/>
        </w:rPr>
      </w:pPr>
      <w:r w:rsidRPr="00911EE8">
        <w:rPr>
          <w:rFonts w:ascii="Arial" w:hAnsi="Arial" w:cs="Arial"/>
          <w:color w:val="5E5E5E"/>
          <w:sz w:val="24"/>
          <w:szCs w:val="24"/>
        </w:rPr>
        <w:t>Banking</w:t>
      </w:r>
      <w:r w:rsidR="0008605D" w:rsidRPr="00911EE8">
        <w:rPr>
          <w:rFonts w:ascii="Arial" w:hAnsi="Arial" w:cs="Arial"/>
          <w:color w:val="5E5E5E"/>
          <w:sz w:val="24"/>
          <w:szCs w:val="24"/>
        </w:rPr>
        <w:t>, Driving, Employment, Health, Education, Housing, Social services, detention and deportation</w:t>
      </w:r>
    </w:p>
    <w:p w14:paraId="2FB41FBC" w14:textId="4EDA88C6" w:rsidR="00F81725" w:rsidRDefault="00F81725" w:rsidP="001C39E3">
      <w:pPr>
        <w:rPr>
          <w:rFonts w:ascii="Arial" w:hAnsi="Arial" w:cs="Arial"/>
          <w:sz w:val="24"/>
          <w:szCs w:val="24"/>
        </w:rPr>
      </w:pPr>
      <w:bookmarkStart w:id="5" w:name="_Toc64465082"/>
      <w:bookmarkEnd w:id="4"/>
    </w:p>
    <w:p w14:paraId="30BDFBEE" w14:textId="0376B7CD" w:rsidR="00C52F51" w:rsidRDefault="00C52F51" w:rsidP="001C39E3">
      <w:pPr>
        <w:rPr>
          <w:rFonts w:ascii="Arial" w:hAnsi="Arial" w:cs="Arial"/>
          <w:sz w:val="24"/>
          <w:szCs w:val="24"/>
        </w:rPr>
      </w:pPr>
    </w:p>
    <w:p w14:paraId="7C75DAE2" w14:textId="77777777" w:rsidR="00C52F51" w:rsidRPr="00911EE8" w:rsidRDefault="00C52F51" w:rsidP="001C39E3">
      <w:pPr>
        <w:rPr>
          <w:rFonts w:ascii="Arial" w:hAnsi="Arial" w:cs="Arial"/>
          <w:sz w:val="24"/>
          <w:szCs w:val="24"/>
        </w:rPr>
      </w:pPr>
    </w:p>
    <w:p w14:paraId="103A9079" w14:textId="4DB3FBDC" w:rsidR="009E3CFB" w:rsidRDefault="00514035" w:rsidP="009E3CFB">
      <w:pPr>
        <w:pStyle w:val="ListParagraph"/>
        <w:numPr>
          <w:ilvl w:val="0"/>
          <w:numId w:val="12"/>
        </w:numPr>
        <w:rPr>
          <w:rFonts w:ascii="Arial" w:hAnsi="Arial" w:cs="Arial"/>
          <w:b/>
          <w:bCs/>
          <w:color w:val="FF0000"/>
          <w:sz w:val="24"/>
          <w:szCs w:val="24"/>
        </w:rPr>
      </w:pPr>
      <w:hyperlink r:id="rId29" w:history="1">
        <w:r w:rsidR="009E3CFB" w:rsidRPr="009E3CFB">
          <w:rPr>
            <w:rStyle w:val="Hyperlink"/>
            <w:rFonts w:ascii="Arial" w:hAnsi="Arial" w:cs="Arial"/>
            <w:b/>
            <w:bCs/>
            <w:color w:val="FF0000"/>
            <w:sz w:val="24"/>
            <w:szCs w:val="24"/>
          </w:rPr>
          <w:t>National Transfer Scheme Protocol</w:t>
        </w:r>
      </w:hyperlink>
      <w:r w:rsidR="009E3CFB" w:rsidRPr="009E3CFB">
        <w:rPr>
          <w:rFonts w:ascii="Arial" w:hAnsi="Arial" w:cs="Arial"/>
          <w:b/>
          <w:bCs/>
          <w:color w:val="FF0000"/>
          <w:sz w:val="24"/>
          <w:szCs w:val="24"/>
        </w:rPr>
        <w:t xml:space="preserve"> </w:t>
      </w:r>
    </w:p>
    <w:p w14:paraId="0CD1F959" w14:textId="3396D327" w:rsidR="0097696E" w:rsidRPr="00DE27FA" w:rsidRDefault="0097696E" w:rsidP="0097696E">
      <w:pPr>
        <w:pStyle w:val="ListParagraph"/>
        <w:ind w:left="720" w:firstLine="0"/>
        <w:rPr>
          <w:rFonts w:ascii="Arial" w:hAnsi="Arial" w:cs="Arial"/>
          <w:sz w:val="24"/>
          <w:szCs w:val="24"/>
        </w:rPr>
      </w:pPr>
      <w:r w:rsidRPr="00DE27FA">
        <w:rPr>
          <w:rFonts w:ascii="Arial" w:hAnsi="Arial" w:cs="Arial"/>
          <w:sz w:val="24"/>
          <w:szCs w:val="24"/>
        </w:rPr>
        <w:t>The National Transfer Scheme first began operating in 2016 and formed the basis of an agreement between local authorities</w:t>
      </w:r>
      <w:r w:rsidR="00C77906" w:rsidRPr="00DE27FA">
        <w:rPr>
          <w:rFonts w:ascii="Arial" w:hAnsi="Arial" w:cs="Arial"/>
          <w:sz w:val="24"/>
          <w:szCs w:val="24"/>
        </w:rPr>
        <w:t xml:space="preserve"> to </w:t>
      </w:r>
      <w:r w:rsidRPr="00DE27FA">
        <w:rPr>
          <w:rFonts w:ascii="Arial" w:hAnsi="Arial" w:cs="Arial"/>
          <w:sz w:val="24"/>
          <w:szCs w:val="24"/>
        </w:rPr>
        <w:t xml:space="preserve">ensure a fairer, more equitable distribution of unaccompanied children across local authorities. The protocol </w:t>
      </w:r>
      <w:r w:rsidR="004862E7">
        <w:rPr>
          <w:rFonts w:ascii="Arial" w:hAnsi="Arial" w:cs="Arial"/>
          <w:sz w:val="24"/>
          <w:szCs w:val="24"/>
        </w:rPr>
        <w:t xml:space="preserve">was updated in </w:t>
      </w:r>
      <w:proofErr w:type="spellStart"/>
      <w:proofErr w:type="gramStart"/>
      <w:r w:rsidR="004862E7">
        <w:rPr>
          <w:rFonts w:ascii="Arial" w:hAnsi="Arial" w:cs="Arial"/>
          <w:sz w:val="24"/>
          <w:szCs w:val="24"/>
        </w:rPr>
        <w:t>Dece,ber</w:t>
      </w:r>
      <w:proofErr w:type="spellEnd"/>
      <w:proofErr w:type="gramEnd"/>
      <w:r w:rsidR="004862E7">
        <w:rPr>
          <w:rFonts w:ascii="Arial" w:hAnsi="Arial" w:cs="Arial"/>
          <w:sz w:val="24"/>
          <w:szCs w:val="24"/>
        </w:rPr>
        <w:t xml:space="preserve"> 2021, following the scheme becoming mandatory. </w:t>
      </w:r>
    </w:p>
    <w:p w14:paraId="24F7CAAE" w14:textId="77777777" w:rsidR="00A71E94" w:rsidRPr="00A71E94" w:rsidRDefault="00A71E94" w:rsidP="004862E7">
      <w:pPr>
        <w:pStyle w:val="Heading2"/>
        <w:rPr>
          <w:rFonts w:ascii="Arial" w:hAnsi="Arial" w:cs="Arial"/>
          <w:color w:val="C00000"/>
          <w:sz w:val="24"/>
          <w:szCs w:val="24"/>
          <w:u w:val="single"/>
        </w:rPr>
      </w:pPr>
    </w:p>
    <w:p w14:paraId="035B8BAF" w14:textId="73FBFBCD" w:rsidR="00D604D3" w:rsidRDefault="001C39E3" w:rsidP="00D604D3">
      <w:pPr>
        <w:pStyle w:val="Heading2"/>
        <w:numPr>
          <w:ilvl w:val="0"/>
          <w:numId w:val="12"/>
        </w:numPr>
        <w:rPr>
          <w:rFonts w:ascii="Arial" w:hAnsi="Arial" w:cs="Arial"/>
          <w:color w:val="C00000"/>
          <w:sz w:val="24"/>
          <w:szCs w:val="24"/>
          <w:u w:val="single"/>
        </w:rPr>
      </w:pPr>
      <w:bookmarkStart w:id="6" w:name="_Toc106718506"/>
      <w:r w:rsidRPr="00911EE8">
        <w:rPr>
          <w:rFonts w:ascii="Arial" w:hAnsi="Arial" w:cs="Arial"/>
          <w:color w:val="C00000"/>
          <w:sz w:val="24"/>
          <w:szCs w:val="24"/>
          <w:u w:val="single"/>
        </w:rPr>
        <w:t>Asylum Support</w:t>
      </w:r>
      <w:bookmarkEnd w:id="6"/>
      <w:r w:rsidRPr="00911EE8">
        <w:rPr>
          <w:rFonts w:ascii="Arial" w:hAnsi="Arial" w:cs="Arial"/>
          <w:color w:val="C00000"/>
          <w:sz w:val="24"/>
          <w:szCs w:val="24"/>
          <w:u w:val="single"/>
        </w:rPr>
        <w:t xml:space="preserve"> </w:t>
      </w:r>
    </w:p>
    <w:p w14:paraId="5F923D98" w14:textId="77777777" w:rsidR="00C52F51" w:rsidRPr="00DE27FA" w:rsidRDefault="00C52F51" w:rsidP="00C52F51">
      <w:pPr>
        <w:rPr>
          <w:b/>
          <w:bCs/>
        </w:rPr>
      </w:pPr>
    </w:p>
    <w:p w14:paraId="6B4FBFBA" w14:textId="46EDB617" w:rsidR="00C20EDA" w:rsidRPr="00911EE8" w:rsidRDefault="00514035" w:rsidP="00D604D3">
      <w:pPr>
        <w:rPr>
          <w:rFonts w:ascii="Arial" w:hAnsi="Arial" w:cs="Arial"/>
          <w:sz w:val="24"/>
          <w:szCs w:val="24"/>
        </w:rPr>
      </w:pPr>
      <w:hyperlink r:id="rId30" w:history="1">
        <w:r w:rsidR="00C20EDA" w:rsidRPr="00DE27FA">
          <w:rPr>
            <w:rStyle w:val="Hyperlink"/>
            <w:rFonts w:ascii="Arial" w:hAnsi="Arial" w:cs="Arial"/>
            <w:b/>
            <w:bCs/>
            <w:sz w:val="24"/>
            <w:szCs w:val="24"/>
          </w:rPr>
          <w:t>Right to Remain Toolkit</w:t>
        </w:r>
      </w:hyperlink>
      <w:r w:rsidR="00C20EDA" w:rsidRPr="00911EE8">
        <w:rPr>
          <w:rFonts w:ascii="Arial" w:hAnsi="Arial" w:cs="Arial"/>
          <w:sz w:val="24"/>
          <w:szCs w:val="24"/>
        </w:rPr>
        <w:t xml:space="preserve"> – includes a section explaining about asylum support,</w:t>
      </w:r>
      <w:r w:rsidR="00D604D3" w:rsidRPr="00911EE8">
        <w:rPr>
          <w:rFonts w:ascii="Arial" w:hAnsi="Arial" w:cs="Arial"/>
          <w:sz w:val="24"/>
          <w:szCs w:val="24"/>
        </w:rPr>
        <w:t xml:space="preserve"> S4, S95 &amp; S98, initial accommodation, providing destitution and asylum support appeals.</w:t>
      </w:r>
      <w:r w:rsidR="0057391A" w:rsidRPr="00911EE8">
        <w:rPr>
          <w:rFonts w:ascii="Arial" w:hAnsi="Arial" w:cs="Arial"/>
          <w:sz w:val="24"/>
          <w:szCs w:val="24"/>
        </w:rPr>
        <w:t xml:space="preserve"> This would only be relevant for individuals who are treated as adults within the asylum system and not eligible for care leaving support. </w:t>
      </w:r>
    </w:p>
    <w:p w14:paraId="0B68AA5C" w14:textId="697F1E6F" w:rsidR="0050081F" w:rsidRPr="00911EE8" w:rsidRDefault="000D7852" w:rsidP="00A06DCD">
      <w:pPr>
        <w:pStyle w:val="Heading2"/>
        <w:numPr>
          <w:ilvl w:val="0"/>
          <w:numId w:val="12"/>
        </w:numPr>
        <w:rPr>
          <w:rFonts w:ascii="Arial" w:hAnsi="Arial" w:cs="Arial"/>
          <w:color w:val="C00000"/>
          <w:sz w:val="24"/>
          <w:szCs w:val="24"/>
          <w:u w:val="single"/>
        </w:rPr>
      </w:pPr>
      <w:bookmarkStart w:id="7" w:name="_Toc106718507"/>
      <w:r w:rsidRPr="00911EE8">
        <w:rPr>
          <w:rFonts w:ascii="Arial" w:hAnsi="Arial" w:cs="Arial"/>
          <w:color w:val="C00000"/>
          <w:sz w:val="24"/>
          <w:szCs w:val="24"/>
          <w:u w:val="single"/>
        </w:rPr>
        <w:t>Age Assessment</w:t>
      </w:r>
      <w:bookmarkEnd w:id="5"/>
      <w:r w:rsidR="0050081F" w:rsidRPr="00911EE8">
        <w:rPr>
          <w:rFonts w:ascii="Arial" w:hAnsi="Arial" w:cs="Arial"/>
          <w:color w:val="C00000"/>
          <w:sz w:val="24"/>
          <w:szCs w:val="24"/>
          <w:u w:val="single"/>
        </w:rPr>
        <w:t>s</w:t>
      </w:r>
      <w:bookmarkEnd w:id="7"/>
    </w:p>
    <w:p w14:paraId="0BE97A23" w14:textId="77777777" w:rsidR="00A71E94" w:rsidRDefault="00A71E94" w:rsidP="00D604D3">
      <w:pPr>
        <w:rPr>
          <w:rFonts w:ascii="Arial" w:hAnsi="Arial" w:cs="Arial"/>
          <w:sz w:val="24"/>
          <w:szCs w:val="24"/>
        </w:rPr>
      </w:pPr>
    </w:p>
    <w:p w14:paraId="7D4BCC85" w14:textId="4F3DAB82" w:rsidR="001639D1" w:rsidRPr="00C52F51" w:rsidRDefault="00514035" w:rsidP="00D604D3">
      <w:pPr>
        <w:rPr>
          <w:rFonts w:ascii="Arial" w:hAnsi="Arial" w:cs="Arial"/>
          <w:sz w:val="24"/>
          <w:szCs w:val="24"/>
        </w:rPr>
      </w:pPr>
      <w:hyperlink r:id="rId31" w:history="1">
        <w:r w:rsidR="00E53777" w:rsidRPr="00911EE8">
          <w:rPr>
            <w:rStyle w:val="Hyperlink"/>
            <w:rFonts w:ascii="Arial" w:hAnsi="Arial" w:cs="Arial"/>
            <w:b/>
            <w:bCs/>
            <w:sz w:val="24"/>
            <w:szCs w:val="24"/>
          </w:rPr>
          <w:t xml:space="preserve">ADCS Age Assessment Guidance </w:t>
        </w:r>
      </w:hyperlink>
      <w:r w:rsidR="001D01D4" w:rsidRPr="00911EE8">
        <w:rPr>
          <w:rFonts w:ascii="Arial" w:hAnsi="Arial" w:cs="Arial"/>
          <w:sz w:val="24"/>
          <w:szCs w:val="24"/>
        </w:rPr>
        <w:t>to</w:t>
      </w:r>
      <w:r w:rsidR="006F0B35" w:rsidRPr="00911EE8">
        <w:rPr>
          <w:rFonts w:ascii="Arial" w:hAnsi="Arial" w:cs="Arial"/>
          <w:sz w:val="24"/>
          <w:szCs w:val="24"/>
        </w:rPr>
        <w:t xml:space="preserve"> assist social workers and their managers in undertaking age asse</w:t>
      </w:r>
      <w:r w:rsidR="006F0B35" w:rsidRPr="00C52F51">
        <w:rPr>
          <w:rFonts w:ascii="Arial" w:hAnsi="Arial" w:cs="Arial"/>
          <w:sz w:val="24"/>
          <w:szCs w:val="24"/>
        </w:rPr>
        <w:t xml:space="preserve">ssments in England. </w:t>
      </w:r>
    </w:p>
    <w:p w14:paraId="5ECBB376" w14:textId="2F1E7B54" w:rsidR="007E33AB" w:rsidRPr="00C52F51" w:rsidRDefault="00514035" w:rsidP="007E33AB">
      <w:pPr>
        <w:rPr>
          <w:rStyle w:val="Hyperlink"/>
          <w:rFonts w:ascii="Arial" w:hAnsi="Arial" w:cs="Arial"/>
          <w:sz w:val="24"/>
          <w:szCs w:val="24"/>
        </w:rPr>
      </w:pPr>
      <w:hyperlink r:id="rId32" w:history="1">
        <w:r w:rsidR="005866CD" w:rsidRPr="00C52F51">
          <w:rPr>
            <w:rStyle w:val="Hyperlink"/>
            <w:rFonts w:ascii="Arial" w:hAnsi="Arial" w:cs="Arial"/>
            <w:b/>
            <w:bCs/>
            <w:sz w:val="24"/>
            <w:szCs w:val="24"/>
          </w:rPr>
          <w:t xml:space="preserve">Wales Age Assessment Toolkit for UASC </w:t>
        </w:r>
      </w:hyperlink>
      <w:r w:rsidR="007E33AB" w:rsidRPr="00C52F51">
        <w:rPr>
          <w:rStyle w:val="Hyperlink"/>
          <w:rFonts w:ascii="Arial" w:hAnsi="Arial" w:cs="Arial"/>
          <w:b/>
          <w:bCs/>
          <w:sz w:val="24"/>
          <w:szCs w:val="24"/>
        </w:rPr>
        <w:t xml:space="preserve"> </w:t>
      </w:r>
      <w:hyperlink r:id="rId33" w:history="1">
        <w:r w:rsidR="007E33AB" w:rsidRPr="00C52F51">
          <w:rPr>
            <w:rStyle w:val="Hyperlink"/>
            <w:rFonts w:ascii="Arial" w:hAnsi="Arial" w:cs="Arial"/>
            <w:sz w:val="24"/>
            <w:szCs w:val="24"/>
          </w:rPr>
          <w:t>Welsh Government Briefing: supporting unaccompanied asylum-seeking children</w:t>
        </w:r>
      </w:hyperlink>
    </w:p>
    <w:p w14:paraId="186FAF92" w14:textId="77777777" w:rsidR="00C52F51" w:rsidRPr="00C52F51" w:rsidRDefault="00C52F51" w:rsidP="00C52F51">
      <w:pPr>
        <w:rPr>
          <w:rFonts w:ascii="Arial" w:hAnsi="Arial" w:cs="Arial"/>
          <w:sz w:val="24"/>
          <w:szCs w:val="24"/>
        </w:rPr>
      </w:pPr>
      <w:r w:rsidRPr="00C52F51">
        <w:rPr>
          <w:rFonts w:ascii="Arial" w:hAnsi="Arial" w:cs="Arial"/>
          <w:sz w:val="24"/>
          <w:szCs w:val="24"/>
        </w:rPr>
        <w:t xml:space="preserve">Scotland Age Assessment Guidance - </w:t>
      </w:r>
      <w:hyperlink r:id="rId34" w:history="1">
        <w:r w:rsidRPr="00C52F51">
          <w:rPr>
            <w:rStyle w:val="Hyperlink"/>
            <w:rFonts w:ascii="Arial" w:hAnsi="Arial" w:cs="Arial"/>
            <w:sz w:val="24"/>
            <w:szCs w:val="24"/>
          </w:rPr>
          <w:t>Age Assessment Practice Guidance for Scotland (migrationscotland.org.uk)</w:t>
        </w:r>
      </w:hyperlink>
    </w:p>
    <w:p w14:paraId="0D8B29E1" w14:textId="2257A2FD" w:rsidR="005866CD" w:rsidRPr="00C52F51" w:rsidRDefault="00514035" w:rsidP="00D604D3">
      <w:pPr>
        <w:rPr>
          <w:rFonts w:ascii="Arial" w:hAnsi="Arial" w:cs="Arial"/>
          <w:b/>
          <w:bCs/>
          <w:sz w:val="24"/>
          <w:szCs w:val="24"/>
        </w:rPr>
      </w:pPr>
      <w:hyperlink r:id="rId35" w:history="1">
        <w:r w:rsidR="005B31AC" w:rsidRPr="00C52F51">
          <w:rPr>
            <w:rStyle w:val="Hyperlink"/>
            <w:rFonts w:ascii="Arial" w:hAnsi="Arial" w:cs="Arial"/>
            <w:b/>
            <w:bCs/>
            <w:sz w:val="24"/>
            <w:szCs w:val="24"/>
          </w:rPr>
          <w:t xml:space="preserve">Home Office Assessing Age Guidance </w:t>
        </w:r>
      </w:hyperlink>
    </w:p>
    <w:p w14:paraId="29FAB491" w14:textId="548B6CB4" w:rsidR="001D01D4" w:rsidRPr="00911EE8" w:rsidRDefault="006F0B35" w:rsidP="00D604D3">
      <w:pPr>
        <w:rPr>
          <w:rFonts w:ascii="Arial" w:hAnsi="Arial" w:cs="Arial"/>
          <w:b/>
          <w:bCs/>
          <w:sz w:val="24"/>
          <w:szCs w:val="24"/>
          <w:u w:val="single"/>
        </w:rPr>
      </w:pPr>
      <w:r w:rsidRPr="00911EE8">
        <w:rPr>
          <w:rFonts w:ascii="Arial" w:hAnsi="Arial" w:cs="Arial"/>
          <w:b/>
          <w:bCs/>
          <w:sz w:val="24"/>
          <w:szCs w:val="24"/>
          <w:u w:val="single"/>
        </w:rPr>
        <w:t>National Age Assessment Board – NAAB</w:t>
      </w:r>
    </w:p>
    <w:p w14:paraId="0B9AFD5B" w14:textId="4D79473D" w:rsidR="001D01D4" w:rsidRPr="00911EE8" w:rsidRDefault="001D01D4" w:rsidP="00D604D3">
      <w:pPr>
        <w:rPr>
          <w:rFonts w:ascii="Arial" w:hAnsi="Arial" w:cs="Arial"/>
          <w:sz w:val="24"/>
          <w:szCs w:val="24"/>
        </w:rPr>
      </w:pPr>
      <w:r w:rsidRPr="00911EE8">
        <w:rPr>
          <w:rFonts w:ascii="Arial" w:hAnsi="Arial" w:cs="Arial"/>
          <w:sz w:val="24"/>
          <w:szCs w:val="24"/>
        </w:rPr>
        <w:t xml:space="preserve">Through the </w:t>
      </w:r>
      <w:hyperlink r:id="rId36" w:history="1">
        <w:r w:rsidR="006F0B35" w:rsidRPr="00911EE8">
          <w:rPr>
            <w:rStyle w:val="Hyperlink"/>
            <w:rFonts w:ascii="Arial" w:hAnsi="Arial" w:cs="Arial"/>
            <w:sz w:val="24"/>
            <w:szCs w:val="24"/>
          </w:rPr>
          <w:t>Nationality and Borders Act 2022</w:t>
        </w:r>
      </w:hyperlink>
      <w:r w:rsidR="00982DA0" w:rsidRPr="00911EE8">
        <w:rPr>
          <w:rFonts w:ascii="Arial" w:hAnsi="Arial" w:cs="Arial"/>
          <w:sz w:val="24"/>
          <w:szCs w:val="24"/>
        </w:rPr>
        <w:t xml:space="preserve"> </w:t>
      </w:r>
      <w:r w:rsidRPr="00911EE8">
        <w:rPr>
          <w:rFonts w:ascii="Arial" w:hAnsi="Arial" w:cs="Arial"/>
          <w:sz w:val="24"/>
          <w:szCs w:val="24"/>
        </w:rPr>
        <w:t xml:space="preserve">the Home Office will introduce scientific methods for assessing asylum seekers and the legislation will create the NAAB, appointed by the Home Secretary to oversee the system. Review local authority assessments and carry out its own in some situation. The NAAB guidance is being consulted on and is due to be launched in June 2022. </w:t>
      </w:r>
    </w:p>
    <w:p w14:paraId="6379437E" w14:textId="521C97DD" w:rsidR="00D604D3" w:rsidRPr="00911EE8" w:rsidRDefault="001B106F" w:rsidP="00D604D3">
      <w:pPr>
        <w:rPr>
          <w:rFonts w:ascii="Arial" w:hAnsi="Arial" w:cs="Arial"/>
          <w:b/>
          <w:bCs/>
          <w:color w:val="8F0000" w:themeColor="accent1" w:themeShade="BF"/>
          <w:sz w:val="24"/>
          <w:szCs w:val="24"/>
        </w:rPr>
      </w:pPr>
      <w:r w:rsidRPr="00911EE8">
        <w:rPr>
          <w:rFonts w:ascii="Arial" w:hAnsi="Arial" w:cs="Arial"/>
          <w:noProof/>
          <w:sz w:val="24"/>
          <w:szCs w:val="24"/>
        </w:rPr>
        <w:lastRenderedPageBreak/>
        <w:drawing>
          <wp:anchor distT="0" distB="0" distL="114300" distR="114300" simplePos="0" relativeHeight="251607040" behindDoc="1" locked="0" layoutInCell="1" allowOverlap="1" wp14:anchorId="0A8CAB68" wp14:editId="0B9BF7A0">
            <wp:simplePos x="0" y="0"/>
            <wp:positionH relativeFrom="margin">
              <wp:posOffset>331075</wp:posOffset>
            </wp:positionH>
            <wp:positionV relativeFrom="paragraph">
              <wp:posOffset>12657</wp:posOffset>
            </wp:positionV>
            <wp:extent cx="1694815" cy="2117725"/>
            <wp:effectExtent l="0" t="0" r="635" b="0"/>
            <wp:wrapTight wrapText="bothSides">
              <wp:wrapPolygon edited="0">
                <wp:start x="0" y="0"/>
                <wp:lineTo x="0" y="21373"/>
                <wp:lineTo x="21365" y="21373"/>
                <wp:lineTo x="21365" y="0"/>
                <wp:lineTo x="0" y="0"/>
              </wp:wrapPolygon>
            </wp:wrapTight>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37" cstate="print">
                      <a:extLst>
                        <a:ext uri="{28A0092B-C50C-407E-A947-70E740481C1C}">
                          <a14:useLocalDpi xmlns:a14="http://schemas.microsoft.com/office/drawing/2010/main" val="0"/>
                        </a:ext>
                      </a:extLst>
                    </a:blip>
                    <a:srcRect l="9780" t="16022" r="57132" b="10492"/>
                    <a:stretch/>
                  </pic:blipFill>
                  <pic:spPr bwMode="auto">
                    <a:xfrm>
                      <a:off x="0" y="0"/>
                      <a:ext cx="1694815" cy="21177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54A1B6F9" w14:textId="197BBDD2" w:rsidR="00850CAE" w:rsidRPr="00911EE8" w:rsidRDefault="00514035" w:rsidP="00D604D3">
      <w:pPr>
        <w:rPr>
          <w:rFonts w:ascii="Arial" w:hAnsi="Arial" w:cs="Arial"/>
          <w:b/>
          <w:bCs/>
          <w:color w:val="8F0000" w:themeColor="accent1" w:themeShade="BF"/>
          <w:sz w:val="24"/>
          <w:szCs w:val="24"/>
        </w:rPr>
      </w:pPr>
      <w:hyperlink r:id="rId38" w:history="1">
        <w:r w:rsidR="00D604D3" w:rsidRPr="00911EE8">
          <w:rPr>
            <w:rStyle w:val="Hyperlink"/>
            <w:rFonts w:ascii="Arial" w:hAnsi="Arial" w:cs="Arial"/>
            <w:b/>
            <w:bCs/>
            <w:sz w:val="24"/>
            <w:szCs w:val="24"/>
          </w:rPr>
          <w:t>Age Assessment Guides and Factsheets</w:t>
        </w:r>
      </w:hyperlink>
    </w:p>
    <w:p w14:paraId="311F1ED8" w14:textId="4E92A3DD" w:rsidR="00850CAE" w:rsidRPr="00911EE8" w:rsidRDefault="0093139B" w:rsidP="0093139B">
      <w:pPr>
        <w:spacing w:after="0"/>
        <w:rPr>
          <w:rFonts w:ascii="Arial" w:hAnsi="Arial" w:cs="Arial"/>
          <w:sz w:val="24"/>
          <w:szCs w:val="24"/>
        </w:rPr>
      </w:pPr>
      <w:r w:rsidRPr="00911EE8">
        <w:rPr>
          <w:rFonts w:ascii="Arial" w:hAnsi="Arial" w:cs="Arial"/>
          <w:sz w:val="24"/>
          <w:szCs w:val="24"/>
        </w:rPr>
        <w:t>Re</w:t>
      </w:r>
      <w:r w:rsidR="00850CAE" w:rsidRPr="00911EE8">
        <w:rPr>
          <w:rFonts w:ascii="Arial" w:hAnsi="Arial" w:cs="Arial"/>
          <w:sz w:val="24"/>
          <w:szCs w:val="24"/>
        </w:rPr>
        <w:t>sources produced</w:t>
      </w:r>
      <w:r w:rsidR="00F81725" w:rsidRPr="00911EE8">
        <w:rPr>
          <w:rFonts w:ascii="Arial" w:hAnsi="Arial" w:cs="Arial"/>
          <w:sz w:val="24"/>
          <w:szCs w:val="24"/>
        </w:rPr>
        <w:t xml:space="preserve"> by the Greater Manchester Immigration Aid Unit</w:t>
      </w:r>
      <w:r w:rsidR="00850CAE" w:rsidRPr="00911EE8">
        <w:rPr>
          <w:rFonts w:ascii="Arial" w:hAnsi="Arial" w:cs="Arial"/>
          <w:sz w:val="24"/>
          <w:szCs w:val="24"/>
        </w:rPr>
        <w:t xml:space="preserve"> around age assessments by young people for young people </w:t>
      </w:r>
      <w:proofErr w:type="gramStart"/>
      <w:r w:rsidR="00850CAE" w:rsidRPr="00911EE8">
        <w:rPr>
          <w:rFonts w:ascii="Arial" w:hAnsi="Arial" w:cs="Arial"/>
          <w:sz w:val="24"/>
          <w:szCs w:val="24"/>
        </w:rPr>
        <w:t>and also</w:t>
      </w:r>
      <w:proofErr w:type="gramEnd"/>
      <w:r w:rsidR="00850CAE" w:rsidRPr="00911EE8">
        <w:rPr>
          <w:rFonts w:ascii="Arial" w:hAnsi="Arial" w:cs="Arial"/>
          <w:sz w:val="24"/>
          <w:szCs w:val="24"/>
        </w:rPr>
        <w:t xml:space="preserve"> separate factsheets for </w:t>
      </w:r>
      <w:r w:rsidRPr="00911EE8">
        <w:rPr>
          <w:rFonts w:ascii="Arial" w:hAnsi="Arial" w:cs="Arial"/>
          <w:sz w:val="24"/>
          <w:szCs w:val="24"/>
        </w:rPr>
        <w:t xml:space="preserve">key </w:t>
      </w:r>
      <w:r w:rsidR="00850CAE" w:rsidRPr="00911EE8">
        <w:rPr>
          <w:rFonts w:ascii="Arial" w:hAnsi="Arial" w:cs="Arial"/>
          <w:sz w:val="24"/>
          <w:szCs w:val="24"/>
        </w:rPr>
        <w:t>professionals</w:t>
      </w:r>
      <w:r w:rsidRPr="00911EE8">
        <w:rPr>
          <w:rFonts w:ascii="Arial" w:hAnsi="Arial" w:cs="Arial"/>
          <w:sz w:val="24"/>
          <w:szCs w:val="24"/>
        </w:rPr>
        <w:t xml:space="preserve"> supporting young people</w:t>
      </w:r>
      <w:r w:rsidR="0043646F" w:rsidRPr="00911EE8">
        <w:rPr>
          <w:rFonts w:ascii="Arial" w:hAnsi="Arial" w:cs="Arial"/>
          <w:sz w:val="24"/>
          <w:szCs w:val="24"/>
        </w:rPr>
        <w:t xml:space="preserve">. </w:t>
      </w:r>
    </w:p>
    <w:p w14:paraId="7D5AF94C" w14:textId="4BF42877" w:rsidR="001B106F" w:rsidRPr="00911EE8" w:rsidRDefault="001B106F" w:rsidP="006869C0">
      <w:pPr>
        <w:pStyle w:val="Heading2"/>
        <w:rPr>
          <w:rFonts w:ascii="Arial" w:hAnsi="Arial" w:cs="Arial"/>
          <w:color w:val="C00000"/>
          <w:sz w:val="24"/>
          <w:szCs w:val="24"/>
        </w:rPr>
      </w:pPr>
      <w:bookmarkStart w:id="8" w:name="_Toc64465083"/>
    </w:p>
    <w:p w14:paraId="6F10947A" w14:textId="2400E825" w:rsidR="001B106F" w:rsidRPr="00911EE8" w:rsidRDefault="001B106F" w:rsidP="006869C0">
      <w:pPr>
        <w:pStyle w:val="Heading2"/>
        <w:rPr>
          <w:rFonts w:ascii="Arial" w:hAnsi="Arial" w:cs="Arial"/>
          <w:color w:val="C00000"/>
          <w:sz w:val="24"/>
          <w:szCs w:val="24"/>
        </w:rPr>
      </w:pPr>
    </w:p>
    <w:p w14:paraId="4ECB86FF" w14:textId="6551AB0B" w:rsidR="0093139B" w:rsidRPr="00911EE8" w:rsidRDefault="0093139B" w:rsidP="00605509">
      <w:pPr>
        <w:rPr>
          <w:rFonts w:ascii="Arial" w:hAnsi="Arial" w:cs="Arial"/>
          <w:sz w:val="24"/>
          <w:szCs w:val="24"/>
          <w:highlight w:val="yellow"/>
        </w:rPr>
      </w:pPr>
    </w:p>
    <w:p w14:paraId="7075F0B9" w14:textId="091BB491" w:rsidR="00B12307" w:rsidRPr="00911EE8" w:rsidRDefault="00982DA0" w:rsidP="00D07D48">
      <w:pPr>
        <w:spacing w:after="0"/>
        <w:rPr>
          <w:rFonts w:ascii="Arial" w:hAnsi="Arial" w:cs="Arial"/>
          <w:b/>
          <w:bCs/>
          <w:sz w:val="24"/>
          <w:szCs w:val="24"/>
        </w:rPr>
      </w:pPr>
      <w:r w:rsidRPr="00911EE8">
        <w:rPr>
          <w:rFonts w:ascii="Arial" w:hAnsi="Arial" w:cs="Arial"/>
          <w:noProof/>
          <w:sz w:val="24"/>
          <w:szCs w:val="24"/>
        </w:rPr>
        <w:drawing>
          <wp:anchor distT="0" distB="0" distL="114300" distR="114300" simplePos="0" relativeHeight="251667456" behindDoc="0" locked="0" layoutInCell="1" allowOverlap="1" wp14:anchorId="40929E87" wp14:editId="1A2EB8B0">
            <wp:simplePos x="0" y="0"/>
            <wp:positionH relativeFrom="margin">
              <wp:posOffset>3618865</wp:posOffset>
            </wp:positionH>
            <wp:positionV relativeFrom="margin">
              <wp:posOffset>6581140</wp:posOffset>
            </wp:positionV>
            <wp:extent cx="2807335" cy="1552575"/>
            <wp:effectExtent l="0" t="0" r="0" b="9525"/>
            <wp:wrapSquare wrapText="bothSides"/>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9" cstate="print">
                      <a:extLst>
                        <a:ext uri="{28A0092B-C50C-407E-A947-70E740481C1C}">
                          <a14:useLocalDpi xmlns:a14="http://schemas.microsoft.com/office/drawing/2010/main" val="0"/>
                        </a:ext>
                      </a:extLst>
                    </a:blip>
                    <a:stretch>
                      <a:fillRect/>
                    </a:stretch>
                  </pic:blipFill>
                  <pic:spPr>
                    <a:xfrm>
                      <a:off x="0" y="0"/>
                      <a:ext cx="2807335" cy="1552575"/>
                    </a:xfrm>
                    <a:prstGeom prst="rect">
                      <a:avLst/>
                    </a:prstGeom>
                  </pic:spPr>
                </pic:pic>
              </a:graphicData>
            </a:graphic>
            <wp14:sizeRelH relativeFrom="margin">
              <wp14:pctWidth>0</wp14:pctWidth>
            </wp14:sizeRelH>
            <wp14:sizeRelV relativeFrom="margin">
              <wp14:pctHeight>0</wp14:pctHeight>
            </wp14:sizeRelV>
          </wp:anchor>
        </w:drawing>
      </w:r>
      <w:hyperlink r:id="rId40" w:history="1">
        <w:r w:rsidR="0074523B" w:rsidRPr="00911EE8">
          <w:rPr>
            <w:rStyle w:val="Hyperlink"/>
            <w:rFonts w:ascii="Arial" w:hAnsi="Arial" w:cs="Arial"/>
            <w:b/>
            <w:bCs/>
            <w:sz w:val="24"/>
            <w:szCs w:val="24"/>
          </w:rPr>
          <w:t>Age assessment video</w:t>
        </w:r>
      </w:hyperlink>
      <w:r w:rsidR="0074523B" w:rsidRPr="00911EE8">
        <w:rPr>
          <w:rFonts w:ascii="Arial" w:hAnsi="Arial" w:cs="Arial"/>
          <w:b/>
          <w:bCs/>
          <w:sz w:val="24"/>
          <w:szCs w:val="24"/>
        </w:rPr>
        <w:t xml:space="preserve"> </w:t>
      </w:r>
    </w:p>
    <w:p w14:paraId="4D61116F" w14:textId="7A00F062" w:rsidR="00D604D3" w:rsidRPr="00911EE8" w:rsidRDefault="00D604D3" w:rsidP="00D07D48">
      <w:pPr>
        <w:spacing w:after="0"/>
        <w:rPr>
          <w:rFonts w:ascii="Arial" w:hAnsi="Arial" w:cs="Arial"/>
          <w:sz w:val="24"/>
          <w:szCs w:val="24"/>
          <w:highlight w:val="yellow"/>
        </w:rPr>
      </w:pPr>
    </w:p>
    <w:p w14:paraId="6B80EDE0" w14:textId="6FBB9588" w:rsidR="0093139B" w:rsidRPr="00911EE8" w:rsidRDefault="00B12307" w:rsidP="00D07D48">
      <w:pPr>
        <w:spacing w:after="0"/>
        <w:rPr>
          <w:rFonts w:ascii="Arial" w:hAnsi="Arial" w:cs="Arial"/>
          <w:sz w:val="24"/>
          <w:szCs w:val="24"/>
          <w:highlight w:val="yellow"/>
        </w:rPr>
      </w:pPr>
      <w:r w:rsidRPr="00911EE8">
        <w:rPr>
          <w:rFonts w:ascii="Arial" w:hAnsi="Arial" w:cs="Arial"/>
          <w:sz w:val="24"/>
          <w:szCs w:val="24"/>
        </w:rPr>
        <w:t xml:space="preserve">‘Leaving my foster family felt like leaving my own family all over again.’ </w:t>
      </w:r>
      <w:r w:rsidR="00D07D48" w:rsidRPr="00911EE8">
        <w:rPr>
          <w:rFonts w:ascii="Arial" w:hAnsi="Arial" w:cs="Arial"/>
          <w:sz w:val="24"/>
          <w:szCs w:val="24"/>
        </w:rPr>
        <w:t xml:space="preserve">Young people in Birmingham created a short video about </w:t>
      </w:r>
      <w:r w:rsidR="00D604D3" w:rsidRPr="00911EE8">
        <w:rPr>
          <w:rFonts w:ascii="Arial" w:hAnsi="Arial" w:cs="Arial"/>
          <w:sz w:val="24"/>
          <w:szCs w:val="24"/>
        </w:rPr>
        <w:t>age assessments as part of the Surviving to Thriving Project.</w:t>
      </w:r>
    </w:p>
    <w:p w14:paraId="33830BC4" w14:textId="77777777" w:rsidR="00D07D48" w:rsidRPr="00911EE8" w:rsidRDefault="00D07D48" w:rsidP="006869C0">
      <w:pPr>
        <w:pStyle w:val="Heading2"/>
        <w:rPr>
          <w:rFonts w:ascii="Arial" w:hAnsi="Arial" w:cs="Arial"/>
          <w:color w:val="C00000"/>
          <w:sz w:val="24"/>
          <w:szCs w:val="24"/>
        </w:rPr>
      </w:pPr>
    </w:p>
    <w:p w14:paraId="4E3848EC" w14:textId="77777777" w:rsidR="00D07D48" w:rsidRPr="00911EE8" w:rsidRDefault="00D07D48" w:rsidP="006869C0">
      <w:pPr>
        <w:pStyle w:val="Heading2"/>
        <w:rPr>
          <w:rFonts w:ascii="Arial" w:hAnsi="Arial" w:cs="Arial"/>
          <w:color w:val="C00000"/>
          <w:sz w:val="24"/>
          <w:szCs w:val="24"/>
        </w:rPr>
      </w:pPr>
    </w:p>
    <w:p w14:paraId="12887AFB" w14:textId="2E834F77" w:rsidR="006869C0" w:rsidRPr="00911EE8" w:rsidRDefault="006869C0" w:rsidP="004E7366">
      <w:pPr>
        <w:pStyle w:val="Heading2"/>
        <w:numPr>
          <w:ilvl w:val="0"/>
          <w:numId w:val="12"/>
        </w:numPr>
        <w:rPr>
          <w:rFonts w:ascii="Arial" w:hAnsi="Arial" w:cs="Arial"/>
          <w:color w:val="C00000"/>
          <w:sz w:val="24"/>
          <w:szCs w:val="24"/>
          <w:u w:val="single"/>
        </w:rPr>
      </w:pPr>
      <w:bookmarkStart w:id="9" w:name="_Toc106718508"/>
      <w:r w:rsidRPr="00911EE8">
        <w:rPr>
          <w:rFonts w:ascii="Arial" w:hAnsi="Arial" w:cs="Arial"/>
          <w:color w:val="C00000"/>
          <w:sz w:val="24"/>
          <w:szCs w:val="24"/>
          <w:u w:val="single"/>
        </w:rPr>
        <w:t>Health</w:t>
      </w:r>
      <w:bookmarkEnd w:id="8"/>
      <w:bookmarkEnd w:id="9"/>
    </w:p>
    <w:p w14:paraId="5E6EC15D" w14:textId="77777777" w:rsidR="00D07D48" w:rsidRPr="00911EE8" w:rsidRDefault="00D07D48" w:rsidP="00D07D48">
      <w:pPr>
        <w:pStyle w:val="NormalWeb"/>
        <w:shd w:val="clear" w:color="auto" w:fill="FFFFFF"/>
        <w:spacing w:before="0" w:beforeAutospacing="0" w:after="0" w:afterAutospacing="0"/>
        <w:rPr>
          <w:rFonts w:ascii="Arial" w:hAnsi="Arial" w:cs="Arial"/>
        </w:rPr>
      </w:pPr>
    </w:p>
    <w:p w14:paraId="3130C57E" w14:textId="1F9CD39C" w:rsidR="005F0BFF" w:rsidRPr="00911EE8" w:rsidRDefault="00514035" w:rsidP="00D07D48">
      <w:pPr>
        <w:pStyle w:val="NormalWeb"/>
        <w:shd w:val="clear" w:color="auto" w:fill="FFFFFF"/>
        <w:spacing w:before="0" w:beforeAutospacing="0" w:after="0" w:afterAutospacing="0"/>
        <w:rPr>
          <w:rFonts w:ascii="Arial" w:hAnsi="Arial" w:cs="Arial"/>
          <w:color w:val="323130"/>
        </w:rPr>
      </w:pPr>
      <w:hyperlink r:id="rId41" w:history="1">
        <w:r w:rsidR="008910CC" w:rsidRPr="00911EE8">
          <w:rPr>
            <w:rStyle w:val="Hyperlink"/>
            <w:rFonts w:ascii="Arial" w:hAnsi="Arial" w:cs="Arial"/>
          </w:rPr>
          <w:t>NHS entitlements: migrant health guide</w:t>
        </w:r>
      </w:hyperlink>
    </w:p>
    <w:p w14:paraId="55656588" w14:textId="71EC5CB3" w:rsidR="00316C77" w:rsidRPr="00911EE8" w:rsidRDefault="005F0BFF" w:rsidP="005F0BFF">
      <w:pPr>
        <w:pStyle w:val="NormalWeb"/>
        <w:shd w:val="clear" w:color="auto" w:fill="FFFFFF"/>
        <w:spacing w:before="0" w:beforeAutospacing="0" w:after="0" w:afterAutospacing="0"/>
        <w:rPr>
          <w:rFonts w:ascii="Arial" w:eastAsiaTheme="minorEastAsia" w:hAnsi="Arial" w:cs="Arial"/>
        </w:rPr>
      </w:pPr>
      <w:r w:rsidRPr="00911EE8">
        <w:rPr>
          <w:rFonts w:ascii="Arial" w:hAnsi="Arial" w:cs="Arial"/>
          <w:color w:val="323130"/>
        </w:rPr>
        <w:t xml:space="preserve">This </w:t>
      </w:r>
      <w:r w:rsidR="00DA1A8F" w:rsidRPr="00911EE8">
        <w:rPr>
          <w:rFonts w:ascii="Arial" w:hAnsi="Arial" w:cs="Arial"/>
          <w:color w:val="323130"/>
        </w:rPr>
        <w:t>is government information on a migrants</w:t>
      </w:r>
      <w:r w:rsidR="00452676" w:rsidRPr="00911EE8">
        <w:rPr>
          <w:rFonts w:ascii="Arial" w:hAnsi="Arial" w:cs="Arial"/>
          <w:color w:val="323130"/>
        </w:rPr>
        <w:t>’</w:t>
      </w:r>
      <w:r w:rsidR="00DA1A8F" w:rsidRPr="00911EE8">
        <w:rPr>
          <w:rFonts w:ascii="Arial" w:hAnsi="Arial" w:cs="Arial"/>
          <w:color w:val="323130"/>
        </w:rPr>
        <w:t xml:space="preserve"> NHS </w:t>
      </w:r>
      <w:r w:rsidR="00F8698B" w:rsidRPr="00911EE8">
        <w:rPr>
          <w:rFonts w:ascii="Arial" w:hAnsi="Arial" w:cs="Arial"/>
          <w:color w:val="323130"/>
        </w:rPr>
        <w:t>entitlements</w:t>
      </w:r>
      <w:r w:rsidR="00DA1A8F" w:rsidRPr="00911EE8">
        <w:rPr>
          <w:rFonts w:ascii="Arial" w:hAnsi="Arial" w:cs="Arial"/>
          <w:color w:val="323130"/>
        </w:rPr>
        <w:t xml:space="preserve"> providing a</w:t>
      </w:r>
      <w:r w:rsidR="00F8698B" w:rsidRPr="00911EE8">
        <w:rPr>
          <w:rFonts w:ascii="Arial" w:hAnsi="Arial" w:cs="Arial"/>
          <w:color w:val="323130"/>
        </w:rPr>
        <w:t>n</w:t>
      </w:r>
      <w:r w:rsidR="00DA1A8F" w:rsidRPr="00911EE8">
        <w:rPr>
          <w:rFonts w:ascii="Arial" w:hAnsi="Arial" w:cs="Arial"/>
          <w:color w:val="323130"/>
        </w:rPr>
        <w:t xml:space="preserve"> in depth look at the services in the NHS</w:t>
      </w:r>
      <w:r w:rsidR="0038171E" w:rsidRPr="00911EE8">
        <w:rPr>
          <w:rFonts w:ascii="Arial" w:hAnsi="Arial" w:cs="Arial"/>
          <w:color w:val="323130"/>
        </w:rPr>
        <w:t>. This provides migrants an</w:t>
      </w:r>
      <w:r w:rsidR="00E601C4" w:rsidRPr="00911EE8">
        <w:rPr>
          <w:rFonts w:ascii="Arial" w:hAnsi="Arial" w:cs="Arial"/>
          <w:color w:val="323130"/>
        </w:rPr>
        <w:t xml:space="preserve"> overview of the NHS and how the healthcare system generally works.</w:t>
      </w:r>
      <w:r w:rsidR="00316878" w:rsidRPr="00911EE8">
        <w:rPr>
          <w:rFonts w:ascii="Arial" w:hAnsi="Arial" w:cs="Arial"/>
          <w:color w:val="323130"/>
        </w:rPr>
        <w:t xml:space="preserve"> </w:t>
      </w:r>
      <w:r w:rsidR="0078607C" w:rsidRPr="00911EE8">
        <w:rPr>
          <w:rFonts w:ascii="Arial" w:hAnsi="Arial" w:cs="Arial"/>
          <w:color w:val="323130"/>
        </w:rPr>
        <w:t>Also,</w:t>
      </w:r>
      <w:r w:rsidR="00316878" w:rsidRPr="00911EE8">
        <w:rPr>
          <w:rFonts w:ascii="Arial" w:hAnsi="Arial" w:cs="Arial"/>
          <w:color w:val="323130"/>
        </w:rPr>
        <w:t xml:space="preserve"> information on </w:t>
      </w:r>
      <w:r w:rsidR="00F8698B" w:rsidRPr="00911EE8">
        <w:rPr>
          <w:rFonts w:ascii="Arial" w:hAnsi="Arial" w:cs="Arial"/>
          <w:color w:val="323130"/>
        </w:rPr>
        <w:t>Brexit and COVID -19</w:t>
      </w:r>
      <w:r w:rsidR="00316878" w:rsidRPr="00911EE8">
        <w:rPr>
          <w:rFonts w:ascii="Arial" w:hAnsi="Arial" w:cs="Arial"/>
          <w:color w:val="323130"/>
        </w:rPr>
        <w:t xml:space="preserve"> and </w:t>
      </w:r>
      <w:proofErr w:type="gramStart"/>
      <w:r w:rsidR="00316878" w:rsidRPr="00911EE8">
        <w:rPr>
          <w:rFonts w:ascii="Arial" w:hAnsi="Arial" w:cs="Arial"/>
          <w:color w:val="323130"/>
        </w:rPr>
        <w:t>there</w:t>
      </w:r>
      <w:proofErr w:type="gramEnd"/>
      <w:r w:rsidR="00316878" w:rsidRPr="00911EE8">
        <w:rPr>
          <w:rFonts w:ascii="Arial" w:hAnsi="Arial" w:cs="Arial"/>
          <w:color w:val="323130"/>
        </w:rPr>
        <w:t xml:space="preserve"> relation with the </w:t>
      </w:r>
      <w:r w:rsidR="00882A36" w:rsidRPr="00911EE8">
        <w:rPr>
          <w:rFonts w:ascii="Arial" w:hAnsi="Arial" w:cs="Arial"/>
          <w:color w:val="323130"/>
        </w:rPr>
        <w:t xml:space="preserve">NHS. </w:t>
      </w:r>
    </w:p>
    <w:p w14:paraId="5576FAA3" w14:textId="08DE79D1" w:rsidR="003F78D1" w:rsidRPr="00911EE8" w:rsidRDefault="003F78D1" w:rsidP="00B966B4">
      <w:pPr>
        <w:rPr>
          <w:rFonts w:ascii="Arial" w:hAnsi="Arial" w:cs="Arial"/>
          <w:sz w:val="24"/>
          <w:szCs w:val="24"/>
        </w:rPr>
      </w:pPr>
    </w:p>
    <w:p w14:paraId="0F2CB2C2" w14:textId="58FE7D10" w:rsidR="00FD75F3" w:rsidRPr="00911EE8" w:rsidRDefault="00404B5A" w:rsidP="005B370D">
      <w:pPr>
        <w:pStyle w:val="ListParagraph"/>
        <w:ind w:left="720" w:firstLine="0"/>
        <w:rPr>
          <w:rFonts w:ascii="Arial" w:hAnsi="Arial" w:cs="Arial"/>
          <w:b/>
          <w:bCs/>
          <w:sz w:val="24"/>
          <w:szCs w:val="24"/>
        </w:rPr>
      </w:pPr>
      <w:r w:rsidRPr="00911EE8">
        <w:rPr>
          <w:rFonts w:ascii="Arial" w:hAnsi="Arial" w:cs="Arial"/>
          <w:b/>
          <w:bCs/>
          <w:noProof/>
          <w:sz w:val="24"/>
          <w:szCs w:val="24"/>
        </w:rPr>
        <w:drawing>
          <wp:anchor distT="0" distB="0" distL="114300" distR="114300" simplePos="0" relativeHeight="251611136" behindDoc="1" locked="0" layoutInCell="1" allowOverlap="1" wp14:anchorId="15630850" wp14:editId="72DA4B04">
            <wp:simplePos x="0" y="0"/>
            <wp:positionH relativeFrom="column">
              <wp:posOffset>5715</wp:posOffset>
            </wp:positionH>
            <wp:positionV relativeFrom="paragraph">
              <wp:posOffset>36830</wp:posOffset>
            </wp:positionV>
            <wp:extent cx="2623820" cy="1758950"/>
            <wp:effectExtent l="0" t="0" r="5080" b="0"/>
            <wp:wrapTight wrapText="bothSides">
              <wp:wrapPolygon edited="0">
                <wp:start x="0" y="0"/>
                <wp:lineTo x="0" y="21288"/>
                <wp:lineTo x="21485" y="21288"/>
                <wp:lineTo x="21485" y="0"/>
                <wp:lineTo x="0" y="0"/>
              </wp:wrapPolygon>
            </wp:wrapTight>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2" cstate="print">
                      <a:extLst>
                        <a:ext uri="{28A0092B-C50C-407E-A947-70E740481C1C}">
                          <a14:useLocalDpi xmlns:a14="http://schemas.microsoft.com/office/drawing/2010/main" val="0"/>
                        </a:ext>
                      </a:extLst>
                    </a:blip>
                    <a:srcRect t="23250" r="49340" b="16373"/>
                    <a:stretch/>
                  </pic:blipFill>
                  <pic:spPr bwMode="auto">
                    <a:xfrm>
                      <a:off x="0" y="0"/>
                      <a:ext cx="2623820" cy="175895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hyperlink r:id="rId43" w:history="1">
        <w:r w:rsidR="00F6539F" w:rsidRPr="00911EE8">
          <w:rPr>
            <w:rStyle w:val="Hyperlink"/>
            <w:rFonts w:ascii="Arial" w:hAnsi="Arial" w:cs="Arial"/>
            <w:b/>
            <w:bCs/>
            <w:sz w:val="24"/>
            <w:szCs w:val="24"/>
          </w:rPr>
          <w:t xml:space="preserve">Sexual Health - NHS </w:t>
        </w:r>
      </w:hyperlink>
    </w:p>
    <w:p w14:paraId="5FE97364" w14:textId="15C28FA7" w:rsidR="00A4019A" w:rsidRPr="00911EE8" w:rsidRDefault="00CF03B3" w:rsidP="005B370D">
      <w:pPr>
        <w:pStyle w:val="ListParagraph"/>
        <w:ind w:left="720" w:firstLine="0"/>
        <w:rPr>
          <w:rFonts w:ascii="Arial" w:hAnsi="Arial" w:cs="Arial"/>
          <w:b/>
          <w:bCs/>
          <w:sz w:val="24"/>
          <w:szCs w:val="24"/>
        </w:rPr>
      </w:pPr>
      <w:r w:rsidRPr="00911EE8">
        <w:rPr>
          <w:rFonts w:ascii="Arial" w:hAnsi="Arial" w:cs="Arial"/>
          <w:b/>
          <w:bCs/>
          <w:sz w:val="24"/>
          <w:szCs w:val="24"/>
        </w:rPr>
        <w:t xml:space="preserve"> </w:t>
      </w:r>
      <w:hyperlink r:id="rId44" w:history="1">
        <w:r w:rsidR="005B370D" w:rsidRPr="00911EE8">
          <w:rPr>
            <w:rStyle w:val="Hyperlink"/>
            <w:rFonts w:ascii="Arial" w:hAnsi="Arial" w:cs="Arial"/>
            <w:b/>
            <w:bCs/>
            <w:sz w:val="24"/>
            <w:szCs w:val="24"/>
          </w:rPr>
          <w:t>Let’s Talk About It</w:t>
        </w:r>
      </w:hyperlink>
    </w:p>
    <w:p w14:paraId="19CC507B" w14:textId="179E3CF7" w:rsidR="00A4019A" w:rsidRPr="00911EE8" w:rsidRDefault="00514035" w:rsidP="005B370D">
      <w:pPr>
        <w:pStyle w:val="ListParagraph"/>
        <w:ind w:left="720" w:firstLine="0"/>
        <w:rPr>
          <w:rFonts w:ascii="Arial" w:hAnsi="Arial" w:cs="Arial"/>
          <w:b/>
          <w:bCs/>
          <w:sz w:val="24"/>
          <w:szCs w:val="24"/>
        </w:rPr>
      </w:pPr>
      <w:hyperlink r:id="rId45" w:history="1">
        <w:r w:rsidR="005B370D" w:rsidRPr="00911EE8">
          <w:rPr>
            <w:rStyle w:val="Hyperlink"/>
            <w:rFonts w:ascii="Arial" w:hAnsi="Arial" w:cs="Arial"/>
            <w:b/>
            <w:bCs/>
            <w:sz w:val="24"/>
            <w:szCs w:val="24"/>
          </w:rPr>
          <w:t>Young and Free</w:t>
        </w:r>
      </w:hyperlink>
    </w:p>
    <w:p w14:paraId="507C769E" w14:textId="75999B2A" w:rsidR="00A4019A" w:rsidRPr="00911EE8" w:rsidRDefault="00A4019A" w:rsidP="0078607C">
      <w:pPr>
        <w:rPr>
          <w:rFonts w:ascii="Arial" w:hAnsi="Arial" w:cs="Arial"/>
          <w:sz w:val="24"/>
          <w:szCs w:val="24"/>
        </w:rPr>
      </w:pPr>
      <w:r w:rsidRPr="00911EE8">
        <w:rPr>
          <w:rFonts w:ascii="Arial" w:hAnsi="Arial" w:cs="Arial"/>
          <w:sz w:val="24"/>
          <w:szCs w:val="24"/>
        </w:rPr>
        <w:t xml:space="preserve">These three resources </w:t>
      </w:r>
      <w:r w:rsidR="009222F9" w:rsidRPr="00911EE8">
        <w:rPr>
          <w:rFonts w:ascii="Arial" w:hAnsi="Arial" w:cs="Arial"/>
          <w:sz w:val="24"/>
          <w:szCs w:val="24"/>
        </w:rPr>
        <w:t xml:space="preserve">provide relevant information on sexual health. </w:t>
      </w:r>
      <w:r w:rsidR="00C255D0" w:rsidRPr="00911EE8">
        <w:rPr>
          <w:rFonts w:ascii="Arial" w:hAnsi="Arial" w:cs="Arial"/>
          <w:sz w:val="24"/>
          <w:szCs w:val="24"/>
        </w:rPr>
        <w:t xml:space="preserve">The resources created by the NHS (first two links) explain what sexual health services are, the services that are provided, </w:t>
      </w:r>
      <w:r w:rsidR="002A06AA" w:rsidRPr="00911EE8">
        <w:rPr>
          <w:rFonts w:ascii="Arial" w:hAnsi="Arial" w:cs="Arial"/>
          <w:sz w:val="24"/>
          <w:szCs w:val="24"/>
        </w:rPr>
        <w:t>how</w:t>
      </w:r>
      <w:r w:rsidR="00C255D0" w:rsidRPr="00911EE8">
        <w:rPr>
          <w:rFonts w:ascii="Arial" w:hAnsi="Arial" w:cs="Arial"/>
          <w:sz w:val="24"/>
          <w:szCs w:val="24"/>
        </w:rPr>
        <w:t xml:space="preserve"> to access sexual health services. </w:t>
      </w:r>
      <w:r w:rsidR="003D52DD" w:rsidRPr="00911EE8">
        <w:rPr>
          <w:rFonts w:ascii="Arial" w:hAnsi="Arial" w:cs="Arial"/>
          <w:sz w:val="24"/>
          <w:szCs w:val="24"/>
        </w:rPr>
        <w:t xml:space="preserve">There are also question and answers that can be used when educating young people on topics around sexual health and consent. </w:t>
      </w:r>
      <w:r w:rsidR="005C7FB7" w:rsidRPr="00911EE8">
        <w:rPr>
          <w:rFonts w:ascii="Arial" w:hAnsi="Arial" w:cs="Arial"/>
          <w:sz w:val="24"/>
          <w:szCs w:val="24"/>
        </w:rPr>
        <w:t xml:space="preserve">All the resources discuss contraception and sexually transmitted diseases. </w:t>
      </w:r>
    </w:p>
    <w:p w14:paraId="03AC2021" w14:textId="44009A82" w:rsidR="00766D05" w:rsidRPr="00911EE8" w:rsidRDefault="009F7841" w:rsidP="00766D05">
      <w:pPr>
        <w:spacing w:after="0"/>
        <w:rPr>
          <w:rFonts w:ascii="Arial" w:hAnsi="Arial" w:cs="Arial"/>
          <w:b/>
          <w:bCs/>
          <w:sz w:val="24"/>
          <w:szCs w:val="24"/>
        </w:rPr>
      </w:pPr>
      <w:r w:rsidRPr="00911EE8">
        <w:rPr>
          <w:rFonts w:ascii="Arial" w:hAnsi="Arial" w:cs="Arial"/>
          <w:noProof/>
          <w:sz w:val="24"/>
          <w:szCs w:val="24"/>
        </w:rPr>
        <w:lastRenderedPageBreak/>
        <w:drawing>
          <wp:anchor distT="0" distB="0" distL="114300" distR="114300" simplePos="0" relativeHeight="251685888" behindDoc="0" locked="0" layoutInCell="1" allowOverlap="1" wp14:anchorId="69838597" wp14:editId="27566CCA">
            <wp:simplePos x="0" y="0"/>
            <wp:positionH relativeFrom="margin">
              <wp:posOffset>5497195</wp:posOffset>
            </wp:positionH>
            <wp:positionV relativeFrom="margin">
              <wp:posOffset>2540</wp:posOffset>
            </wp:positionV>
            <wp:extent cx="1328420" cy="1765935"/>
            <wp:effectExtent l="0" t="0" r="5080" b="5715"/>
            <wp:wrapSquare wrapText="bothSides"/>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6">
                      <a:extLst>
                        <a:ext uri="{28A0092B-C50C-407E-A947-70E740481C1C}">
                          <a14:useLocalDpi xmlns:a14="http://schemas.microsoft.com/office/drawing/2010/main" val="0"/>
                        </a:ext>
                      </a:extLst>
                    </a:blip>
                    <a:stretch>
                      <a:fillRect/>
                    </a:stretch>
                  </pic:blipFill>
                  <pic:spPr>
                    <a:xfrm>
                      <a:off x="0" y="0"/>
                      <a:ext cx="1328420" cy="1765935"/>
                    </a:xfrm>
                    <a:prstGeom prst="rect">
                      <a:avLst/>
                    </a:prstGeom>
                  </pic:spPr>
                </pic:pic>
              </a:graphicData>
            </a:graphic>
            <wp14:sizeRelH relativeFrom="margin">
              <wp14:pctWidth>0</wp14:pctWidth>
            </wp14:sizeRelH>
            <wp14:sizeRelV relativeFrom="margin">
              <wp14:pctHeight>0</wp14:pctHeight>
            </wp14:sizeRelV>
          </wp:anchor>
        </w:drawing>
      </w:r>
      <w:r w:rsidRPr="00911EE8">
        <w:rPr>
          <w:rFonts w:ascii="Arial" w:hAnsi="Arial" w:cs="Arial"/>
          <w:noProof/>
          <w:sz w:val="24"/>
          <w:szCs w:val="24"/>
        </w:rPr>
        <w:drawing>
          <wp:anchor distT="0" distB="0" distL="114300" distR="114300" simplePos="0" relativeHeight="251681792" behindDoc="1" locked="0" layoutInCell="1" allowOverlap="1" wp14:anchorId="3F9036D5" wp14:editId="7AF03332">
            <wp:simplePos x="0" y="0"/>
            <wp:positionH relativeFrom="margin">
              <wp:posOffset>3308985</wp:posOffset>
            </wp:positionH>
            <wp:positionV relativeFrom="paragraph">
              <wp:posOffset>0</wp:posOffset>
            </wp:positionV>
            <wp:extent cx="2114790" cy="1637030"/>
            <wp:effectExtent l="0" t="0" r="0" b="1270"/>
            <wp:wrapTight wrapText="bothSides">
              <wp:wrapPolygon edited="0">
                <wp:start x="0" y="0"/>
                <wp:lineTo x="0" y="21365"/>
                <wp:lineTo x="21405" y="21365"/>
                <wp:lineTo x="21405" y="0"/>
                <wp:lineTo x="0" y="0"/>
              </wp:wrapPolygon>
            </wp:wrapTight>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7" cstate="print">
                      <a:extLst>
                        <a:ext uri="{28A0092B-C50C-407E-A947-70E740481C1C}">
                          <a14:useLocalDpi xmlns:a14="http://schemas.microsoft.com/office/drawing/2010/main" val="0"/>
                        </a:ext>
                      </a:extLst>
                    </a:blip>
                    <a:srcRect l="58761" t="28268" r="1592" b="17173"/>
                    <a:stretch/>
                  </pic:blipFill>
                  <pic:spPr bwMode="auto">
                    <a:xfrm>
                      <a:off x="0" y="0"/>
                      <a:ext cx="2114790" cy="163703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hyperlink r:id="rId48" w:history="1">
        <w:r w:rsidR="005F3EFC" w:rsidRPr="00911EE8">
          <w:rPr>
            <w:rStyle w:val="Hyperlink"/>
            <w:rFonts w:ascii="Arial" w:hAnsi="Arial" w:cs="Arial"/>
            <w:b/>
            <w:bCs/>
            <w:sz w:val="24"/>
            <w:szCs w:val="24"/>
          </w:rPr>
          <w:t>Sleep and the things that make a difference</w:t>
        </w:r>
      </w:hyperlink>
    </w:p>
    <w:p w14:paraId="04BD0E92" w14:textId="78A57041" w:rsidR="00982DA0" w:rsidRPr="00911EE8" w:rsidRDefault="00982DA0" w:rsidP="00766D05">
      <w:pPr>
        <w:spacing w:after="0"/>
        <w:rPr>
          <w:rFonts w:ascii="Arial" w:hAnsi="Arial" w:cs="Arial"/>
          <w:sz w:val="24"/>
          <w:szCs w:val="24"/>
        </w:rPr>
      </w:pPr>
    </w:p>
    <w:p w14:paraId="19196E7A" w14:textId="14A9BF46" w:rsidR="000F57D8" w:rsidRPr="00911EE8" w:rsidRDefault="004146B2" w:rsidP="00766D05">
      <w:pPr>
        <w:spacing w:after="0"/>
        <w:rPr>
          <w:rFonts w:ascii="Arial" w:hAnsi="Arial" w:cs="Arial"/>
          <w:sz w:val="24"/>
          <w:szCs w:val="24"/>
        </w:rPr>
      </w:pPr>
      <w:r w:rsidRPr="00911EE8">
        <w:rPr>
          <w:rFonts w:ascii="Arial" w:hAnsi="Arial" w:cs="Arial"/>
          <w:sz w:val="24"/>
          <w:szCs w:val="24"/>
        </w:rPr>
        <w:t xml:space="preserve">UASC Health Webpage which includes a video made by separated children about what </w:t>
      </w:r>
      <w:r w:rsidR="00924BD5" w:rsidRPr="00911EE8">
        <w:rPr>
          <w:rFonts w:ascii="Arial" w:hAnsi="Arial" w:cs="Arial"/>
          <w:sz w:val="24"/>
          <w:szCs w:val="24"/>
        </w:rPr>
        <w:t>makes a different to their sleep. Other resources on the site include:</w:t>
      </w:r>
    </w:p>
    <w:p w14:paraId="7C363530" w14:textId="6473A7FE" w:rsidR="00982DA0" w:rsidRPr="00911EE8" w:rsidRDefault="00982DA0" w:rsidP="00766D05">
      <w:pPr>
        <w:spacing w:after="0"/>
        <w:rPr>
          <w:rFonts w:ascii="Arial" w:hAnsi="Arial" w:cs="Arial"/>
          <w:b/>
          <w:bCs/>
          <w:sz w:val="24"/>
          <w:szCs w:val="24"/>
        </w:rPr>
      </w:pPr>
    </w:p>
    <w:p w14:paraId="7B43F1DA" w14:textId="3B646572" w:rsidR="00E26D06" w:rsidRPr="00911EE8" w:rsidRDefault="00924BD5" w:rsidP="00806567">
      <w:pPr>
        <w:pStyle w:val="ListParagraph"/>
        <w:numPr>
          <w:ilvl w:val="0"/>
          <w:numId w:val="11"/>
        </w:numPr>
        <w:spacing w:after="0"/>
        <w:rPr>
          <w:rFonts w:ascii="Arial" w:hAnsi="Arial" w:cs="Arial"/>
          <w:sz w:val="24"/>
          <w:szCs w:val="24"/>
        </w:rPr>
      </w:pPr>
      <w:r w:rsidRPr="00911EE8">
        <w:rPr>
          <w:rFonts w:ascii="Arial" w:hAnsi="Arial" w:cs="Arial"/>
          <w:sz w:val="24"/>
          <w:szCs w:val="24"/>
        </w:rPr>
        <w:t xml:space="preserve">Semi-starvation on journey to the UK </w:t>
      </w:r>
    </w:p>
    <w:p w14:paraId="3BBAA70D" w14:textId="5853DB83" w:rsidR="00924BD5" w:rsidRPr="00911EE8" w:rsidRDefault="00924BD5" w:rsidP="00766D05">
      <w:pPr>
        <w:pStyle w:val="ListParagraph"/>
        <w:numPr>
          <w:ilvl w:val="0"/>
          <w:numId w:val="11"/>
        </w:numPr>
        <w:spacing w:after="0"/>
        <w:rPr>
          <w:rFonts w:ascii="Arial" w:hAnsi="Arial" w:cs="Arial"/>
          <w:sz w:val="24"/>
          <w:szCs w:val="24"/>
        </w:rPr>
      </w:pPr>
      <w:r w:rsidRPr="00911EE8">
        <w:rPr>
          <w:rFonts w:ascii="Arial" w:hAnsi="Arial" w:cs="Arial"/>
          <w:sz w:val="24"/>
          <w:szCs w:val="24"/>
        </w:rPr>
        <w:t>Screening for psychological distress</w:t>
      </w:r>
    </w:p>
    <w:p w14:paraId="29D10034" w14:textId="1E5820AC" w:rsidR="00924BD5" w:rsidRPr="00911EE8" w:rsidRDefault="00766D05" w:rsidP="00766D05">
      <w:pPr>
        <w:pStyle w:val="ListParagraph"/>
        <w:numPr>
          <w:ilvl w:val="0"/>
          <w:numId w:val="11"/>
        </w:numPr>
        <w:spacing w:after="0"/>
        <w:rPr>
          <w:rFonts w:ascii="Arial" w:hAnsi="Arial" w:cs="Arial"/>
          <w:sz w:val="24"/>
          <w:szCs w:val="24"/>
        </w:rPr>
      </w:pPr>
      <w:r w:rsidRPr="00911EE8">
        <w:rPr>
          <w:rFonts w:ascii="Arial" w:hAnsi="Arial" w:cs="Arial"/>
          <w:sz w:val="24"/>
          <w:szCs w:val="24"/>
        </w:rPr>
        <w:t xml:space="preserve">Sleep packs and disordered sleep patterns </w:t>
      </w:r>
    </w:p>
    <w:p w14:paraId="56DC3874" w14:textId="43988540" w:rsidR="00982DA0" w:rsidRDefault="009F7841" w:rsidP="00B966B4">
      <w:pPr>
        <w:pStyle w:val="ListParagraph"/>
        <w:numPr>
          <w:ilvl w:val="0"/>
          <w:numId w:val="11"/>
        </w:numPr>
        <w:spacing w:after="0"/>
        <w:rPr>
          <w:rFonts w:ascii="Arial" w:hAnsi="Arial" w:cs="Arial"/>
          <w:sz w:val="24"/>
          <w:szCs w:val="24"/>
        </w:rPr>
      </w:pPr>
      <w:r w:rsidRPr="00911EE8">
        <w:rPr>
          <w:rFonts w:ascii="Arial" w:hAnsi="Arial" w:cs="Arial"/>
          <w:noProof/>
          <w:sz w:val="24"/>
          <w:szCs w:val="24"/>
        </w:rPr>
        <w:drawing>
          <wp:inline distT="0" distB="0" distL="0" distR="0" wp14:anchorId="3F6FDB65" wp14:editId="4814FBB6">
            <wp:extent cx="5952490" cy="1647825"/>
            <wp:effectExtent l="0" t="0" r="0" b="9525"/>
            <wp:docPr id="41" name="Picture 41" descr="Graphical user interface,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 name="Picture 41" descr="Graphical user interface, website&#10;&#10;Description automatically generated"/>
                    <pic:cNvPicPr/>
                  </pic:nvPicPr>
                  <pic:blipFill>
                    <a:blip r:embed="rId49"/>
                    <a:stretch>
                      <a:fillRect/>
                    </a:stretch>
                  </pic:blipFill>
                  <pic:spPr>
                    <a:xfrm>
                      <a:off x="0" y="0"/>
                      <a:ext cx="5962066" cy="1650476"/>
                    </a:xfrm>
                    <a:prstGeom prst="rect">
                      <a:avLst/>
                    </a:prstGeom>
                  </pic:spPr>
                </pic:pic>
              </a:graphicData>
            </a:graphic>
          </wp:inline>
        </w:drawing>
      </w:r>
    </w:p>
    <w:p w14:paraId="4D3CC563" w14:textId="77777777" w:rsidR="009F7841" w:rsidRPr="009F7841" w:rsidRDefault="009F7841" w:rsidP="00B966B4">
      <w:pPr>
        <w:pStyle w:val="ListParagraph"/>
        <w:numPr>
          <w:ilvl w:val="0"/>
          <w:numId w:val="11"/>
        </w:numPr>
        <w:spacing w:after="0"/>
        <w:rPr>
          <w:rFonts w:ascii="Arial" w:hAnsi="Arial" w:cs="Arial"/>
          <w:sz w:val="24"/>
          <w:szCs w:val="24"/>
        </w:rPr>
      </w:pPr>
    </w:p>
    <w:p w14:paraId="6567472C" w14:textId="4FAEB630" w:rsidR="00605509" w:rsidRPr="00911EE8" w:rsidRDefault="00514035" w:rsidP="00B966B4">
      <w:pPr>
        <w:rPr>
          <w:rFonts w:ascii="Arial" w:hAnsi="Arial" w:cs="Arial"/>
          <w:b/>
          <w:bCs/>
          <w:sz w:val="24"/>
          <w:szCs w:val="24"/>
        </w:rPr>
      </w:pPr>
      <w:hyperlink r:id="rId50" w:history="1">
        <w:r w:rsidR="0068367E" w:rsidRPr="00911EE8">
          <w:rPr>
            <w:rStyle w:val="Hyperlink"/>
            <w:rFonts w:ascii="Arial" w:hAnsi="Arial" w:cs="Arial"/>
            <w:b/>
            <w:bCs/>
            <w:sz w:val="24"/>
            <w:szCs w:val="24"/>
          </w:rPr>
          <w:t>Separated Child Foundation Sleep &amp; Arrival Packs</w:t>
        </w:r>
      </w:hyperlink>
      <w:r w:rsidR="00444F8A" w:rsidRPr="00911EE8">
        <w:rPr>
          <w:rFonts w:ascii="Arial" w:hAnsi="Arial" w:cs="Arial"/>
          <w:b/>
          <w:bCs/>
          <w:sz w:val="24"/>
          <w:szCs w:val="24"/>
        </w:rPr>
        <w:t xml:space="preserve"> </w:t>
      </w:r>
      <w:r w:rsidR="00806567" w:rsidRPr="00911EE8">
        <w:rPr>
          <w:rFonts w:ascii="Arial" w:hAnsi="Arial" w:cs="Arial"/>
          <w:b/>
          <w:bCs/>
          <w:sz w:val="24"/>
          <w:szCs w:val="24"/>
        </w:rPr>
        <w:t xml:space="preserve"> </w:t>
      </w:r>
    </w:p>
    <w:p w14:paraId="01A34C54" w14:textId="02E59DE0" w:rsidR="00F74C4F" w:rsidRPr="00911EE8" w:rsidRDefault="00965A78" w:rsidP="00965A78">
      <w:pPr>
        <w:rPr>
          <w:rFonts w:ascii="Arial" w:hAnsi="Arial" w:cs="Arial"/>
          <w:color w:val="333333"/>
          <w:sz w:val="24"/>
          <w:szCs w:val="24"/>
          <w:shd w:val="clear" w:color="auto" w:fill="FFFFFF"/>
        </w:rPr>
      </w:pPr>
      <w:r w:rsidRPr="00911EE8">
        <w:rPr>
          <w:rFonts w:ascii="Arial" w:hAnsi="Arial" w:cs="Arial"/>
          <w:color w:val="333333"/>
          <w:sz w:val="24"/>
          <w:szCs w:val="24"/>
          <w:shd w:val="clear" w:color="auto" w:fill="FFFFFF"/>
        </w:rPr>
        <w:t xml:space="preserve">A Sleep Pack is a pouch that contains: a night shirt, a plug-in night light, a lavender bag, a specially created ‘Sweet Dreams’ card, an eye mask, ear plugs, tissues and a stress ball. The Foundation provides these packs and arrival packs with </w:t>
      </w:r>
      <w:proofErr w:type="gramStart"/>
      <w:r w:rsidRPr="00911EE8">
        <w:rPr>
          <w:rFonts w:ascii="Arial" w:hAnsi="Arial" w:cs="Arial"/>
          <w:color w:val="333333"/>
          <w:sz w:val="24"/>
          <w:szCs w:val="24"/>
          <w:shd w:val="clear" w:color="auto" w:fill="FFFFFF"/>
        </w:rPr>
        <w:t>basic essentials</w:t>
      </w:r>
      <w:proofErr w:type="gramEnd"/>
      <w:r w:rsidR="00777DBD" w:rsidRPr="00911EE8">
        <w:rPr>
          <w:rFonts w:ascii="Arial" w:hAnsi="Arial" w:cs="Arial"/>
          <w:color w:val="333333"/>
          <w:sz w:val="24"/>
          <w:szCs w:val="24"/>
          <w:shd w:val="clear" w:color="auto" w:fill="FFFFFF"/>
        </w:rPr>
        <w:t xml:space="preserve"> for free, you just need to cover postage.</w:t>
      </w:r>
    </w:p>
    <w:p w14:paraId="52B8E2D2" w14:textId="4AB7B203" w:rsidR="0064770B" w:rsidRPr="00911EE8" w:rsidRDefault="00514035" w:rsidP="00F74C4F">
      <w:pPr>
        <w:rPr>
          <w:rStyle w:val="Hyperlink"/>
          <w:rFonts w:ascii="Arial" w:hAnsi="Arial" w:cs="Arial"/>
          <w:color w:val="auto"/>
          <w:sz w:val="24"/>
          <w:szCs w:val="24"/>
          <w:u w:val="none"/>
        </w:rPr>
      </w:pPr>
      <w:hyperlink r:id="rId51" w:history="1">
        <w:r w:rsidR="0064770B" w:rsidRPr="00911EE8">
          <w:rPr>
            <w:rStyle w:val="Hyperlink"/>
            <w:rFonts w:ascii="Arial" w:hAnsi="Arial" w:cs="Arial"/>
            <w:b/>
            <w:bCs/>
            <w:color w:val="auto"/>
            <w:sz w:val="24"/>
            <w:szCs w:val="24"/>
          </w:rPr>
          <w:t xml:space="preserve">Royal College of </w:t>
        </w:r>
        <w:proofErr w:type="spellStart"/>
        <w:r w:rsidR="0064770B" w:rsidRPr="00911EE8">
          <w:rPr>
            <w:rStyle w:val="Hyperlink"/>
            <w:rFonts w:ascii="Arial" w:hAnsi="Arial" w:cs="Arial"/>
            <w:b/>
            <w:bCs/>
            <w:color w:val="auto"/>
            <w:sz w:val="24"/>
            <w:szCs w:val="24"/>
          </w:rPr>
          <w:t>Paediatrics</w:t>
        </w:r>
        <w:proofErr w:type="spellEnd"/>
        <w:r w:rsidR="0064770B" w:rsidRPr="00911EE8">
          <w:rPr>
            <w:rStyle w:val="Hyperlink"/>
            <w:rFonts w:ascii="Arial" w:hAnsi="Arial" w:cs="Arial"/>
            <w:b/>
            <w:bCs/>
            <w:color w:val="auto"/>
            <w:sz w:val="24"/>
            <w:szCs w:val="24"/>
          </w:rPr>
          <w:t xml:space="preserve"> &amp; Child Health </w:t>
        </w:r>
      </w:hyperlink>
      <w:r w:rsidR="00313190" w:rsidRPr="00911EE8">
        <w:rPr>
          <w:rStyle w:val="Hyperlink"/>
          <w:rFonts w:ascii="Arial" w:hAnsi="Arial" w:cs="Arial"/>
          <w:color w:val="auto"/>
          <w:sz w:val="24"/>
          <w:szCs w:val="24"/>
          <w:u w:val="none"/>
        </w:rPr>
        <w:t xml:space="preserve">Information to support </w:t>
      </w:r>
      <w:proofErr w:type="spellStart"/>
      <w:r w:rsidR="00313190" w:rsidRPr="00911EE8">
        <w:rPr>
          <w:rStyle w:val="Hyperlink"/>
          <w:rFonts w:ascii="Arial" w:hAnsi="Arial" w:cs="Arial"/>
          <w:color w:val="auto"/>
          <w:sz w:val="24"/>
          <w:szCs w:val="24"/>
          <w:u w:val="none"/>
        </w:rPr>
        <w:t>paediatricans</w:t>
      </w:r>
      <w:proofErr w:type="spellEnd"/>
      <w:r w:rsidR="00313190" w:rsidRPr="00911EE8">
        <w:rPr>
          <w:rStyle w:val="Hyperlink"/>
          <w:rFonts w:ascii="Arial" w:hAnsi="Arial" w:cs="Arial"/>
          <w:color w:val="auto"/>
          <w:sz w:val="24"/>
          <w:szCs w:val="24"/>
          <w:u w:val="none"/>
        </w:rPr>
        <w:t xml:space="preserve"> in the assessment and management of children and young people of refugee background with links to key external information and resources. </w:t>
      </w:r>
    </w:p>
    <w:p w14:paraId="7FF061BE" w14:textId="228635D4" w:rsidR="0064770B" w:rsidRPr="00911EE8" w:rsidRDefault="00514035" w:rsidP="00F74C4F">
      <w:pPr>
        <w:rPr>
          <w:rFonts w:ascii="Arial" w:hAnsi="Arial" w:cs="Arial"/>
          <w:b/>
          <w:bCs/>
          <w:sz w:val="24"/>
          <w:szCs w:val="24"/>
          <w:u w:val="single"/>
        </w:rPr>
      </w:pPr>
      <w:hyperlink r:id="rId52" w:history="1">
        <w:r w:rsidR="0064770B" w:rsidRPr="00911EE8">
          <w:rPr>
            <w:rStyle w:val="Hyperlink"/>
            <w:rFonts w:ascii="Arial" w:hAnsi="Arial" w:cs="Arial"/>
            <w:b/>
            <w:bCs/>
            <w:color w:val="auto"/>
            <w:sz w:val="24"/>
            <w:szCs w:val="24"/>
          </w:rPr>
          <w:t xml:space="preserve">Migrant health - Royal College of Nursing </w:t>
        </w:r>
      </w:hyperlink>
      <w:r w:rsidR="0064770B" w:rsidRPr="00911EE8">
        <w:rPr>
          <w:rStyle w:val="Hyperlink"/>
          <w:rFonts w:ascii="Arial" w:hAnsi="Arial" w:cs="Arial"/>
          <w:color w:val="auto"/>
          <w:sz w:val="24"/>
          <w:szCs w:val="24"/>
          <w:u w:val="none"/>
        </w:rPr>
        <w:t xml:space="preserve">Resources for primary healthcare professionals to help them support migrant patients. Includes guidance on health topics, entitlements to an interpreter, information on data sharing and migrants’ entitlements to NHS services. </w:t>
      </w:r>
    </w:p>
    <w:p w14:paraId="6F3F5966" w14:textId="62C2C923" w:rsidR="00F74C4F" w:rsidRPr="00911EE8" w:rsidRDefault="00514035" w:rsidP="00F74C4F">
      <w:pPr>
        <w:rPr>
          <w:rFonts w:ascii="Arial" w:hAnsi="Arial" w:cs="Arial"/>
          <w:b/>
          <w:bCs/>
          <w:sz w:val="24"/>
          <w:szCs w:val="24"/>
        </w:rPr>
      </w:pPr>
      <w:hyperlink r:id="rId53" w:history="1">
        <w:proofErr w:type="spellStart"/>
        <w:r w:rsidR="00F74C4F" w:rsidRPr="00911EE8">
          <w:rPr>
            <w:rStyle w:val="Hyperlink"/>
            <w:rFonts w:ascii="Arial" w:hAnsi="Arial" w:cs="Arial"/>
            <w:b/>
            <w:bCs/>
            <w:color w:val="auto"/>
            <w:sz w:val="24"/>
            <w:szCs w:val="24"/>
          </w:rPr>
          <w:t>CoramBAAF</w:t>
        </w:r>
        <w:proofErr w:type="spellEnd"/>
      </w:hyperlink>
      <w:r w:rsidR="009E78C9" w:rsidRPr="00911EE8">
        <w:rPr>
          <w:rFonts w:ascii="Arial" w:hAnsi="Arial" w:cs="Arial"/>
          <w:b/>
          <w:bCs/>
          <w:sz w:val="24"/>
          <w:szCs w:val="24"/>
        </w:rPr>
        <w:t xml:space="preserve"> – </w:t>
      </w:r>
      <w:r w:rsidR="009E78C9" w:rsidRPr="00911EE8">
        <w:rPr>
          <w:rFonts w:ascii="Arial" w:hAnsi="Arial" w:cs="Arial"/>
          <w:sz w:val="24"/>
          <w:szCs w:val="24"/>
        </w:rPr>
        <w:t>range of resources for fostering and caring for unaccompanied children</w:t>
      </w:r>
    </w:p>
    <w:p w14:paraId="290AD247" w14:textId="77777777" w:rsidR="00313190" w:rsidRPr="00911EE8" w:rsidRDefault="00514035" w:rsidP="00313190">
      <w:pPr>
        <w:rPr>
          <w:rStyle w:val="Hyperlink"/>
          <w:rFonts w:ascii="Arial" w:hAnsi="Arial" w:cs="Arial"/>
          <w:color w:val="auto"/>
          <w:sz w:val="24"/>
          <w:szCs w:val="24"/>
          <w:u w:val="none"/>
        </w:rPr>
      </w:pPr>
      <w:hyperlink r:id="rId54" w:history="1">
        <w:r w:rsidR="00340892" w:rsidRPr="00911EE8">
          <w:rPr>
            <w:rStyle w:val="Hyperlink"/>
            <w:rFonts w:ascii="Arial" w:hAnsi="Arial" w:cs="Arial"/>
            <w:b/>
            <w:bCs/>
            <w:color w:val="auto"/>
            <w:sz w:val="24"/>
            <w:szCs w:val="24"/>
          </w:rPr>
          <w:t>Pediatrics</w:t>
        </w:r>
        <w:r w:rsidR="00F74C4F" w:rsidRPr="00911EE8">
          <w:rPr>
            <w:rStyle w:val="Hyperlink"/>
            <w:rFonts w:ascii="Arial" w:hAnsi="Arial" w:cs="Arial"/>
            <w:b/>
            <w:bCs/>
            <w:color w:val="auto"/>
            <w:sz w:val="24"/>
            <w:szCs w:val="24"/>
          </w:rPr>
          <w:t xml:space="preserve"> – UASC Health</w:t>
        </w:r>
      </w:hyperlink>
      <w:r w:rsidR="0064770B" w:rsidRPr="00911EE8">
        <w:rPr>
          <w:rStyle w:val="Hyperlink"/>
          <w:rFonts w:ascii="Arial" w:hAnsi="Arial" w:cs="Arial"/>
          <w:b/>
          <w:bCs/>
          <w:color w:val="auto"/>
          <w:sz w:val="24"/>
          <w:szCs w:val="24"/>
        </w:rPr>
        <w:t xml:space="preserve"> </w:t>
      </w:r>
      <w:r w:rsidR="0064770B" w:rsidRPr="00911EE8">
        <w:rPr>
          <w:rStyle w:val="Hyperlink"/>
          <w:rFonts w:ascii="Arial" w:hAnsi="Arial" w:cs="Arial"/>
          <w:color w:val="auto"/>
          <w:sz w:val="24"/>
          <w:szCs w:val="24"/>
          <w:u w:val="none"/>
        </w:rPr>
        <w:t xml:space="preserve">Range of resources developed by </w:t>
      </w:r>
      <w:proofErr w:type="spellStart"/>
      <w:r w:rsidR="0064770B" w:rsidRPr="00911EE8">
        <w:rPr>
          <w:rStyle w:val="Hyperlink"/>
          <w:rFonts w:ascii="Arial" w:hAnsi="Arial" w:cs="Arial"/>
          <w:color w:val="auto"/>
          <w:sz w:val="24"/>
          <w:szCs w:val="24"/>
          <w:u w:val="none"/>
        </w:rPr>
        <w:t>p</w:t>
      </w:r>
      <w:r w:rsidR="00313190" w:rsidRPr="00911EE8">
        <w:rPr>
          <w:rStyle w:val="Hyperlink"/>
          <w:rFonts w:ascii="Arial" w:hAnsi="Arial" w:cs="Arial"/>
          <w:color w:val="auto"/>
          <w:sz w:val="24"/>
          <w:szCs w:val="24"/>
          <w:u w:val="none"/>
        </w:rPr>
        <w:t>a</w:t>
      </w:r>
      <w:r w:rsidR="0064770B" w:rsidRPr="00911EE8">
        <w:rPr>
          <w:rStyle w:val="Hyperlink"/>
          <w:rFonts w:ascii="Arial" w:hAnsi="Arial" w:cs="Arial"/>
          <w:color w:val="auto"/>
          <w:sz w:val="24"/>
          <w:szCs w:val="24"/>
          <w:u w:val="none"/>
        </w:rPr>
        <w:t>ediatricians</w:t>
      </w:r>
      <w:proofErr w:type="spellEnd"/>
      <w:r w:rsidR="0064770B" w:rsidRPr="00911EE8">
        <w:rPr>
          <w:rStyle w:val="Hyperlink"/>
          <w:rFonts w:ascii="Arial" w:hAnsi="Arial" w:cs="Arial"/>
          <w:color w:val="auto"/>
          <w:sz w:val="24"/>
          <w:szCs w:val="24"/>
          <w:u w:val="none"/>
        </w:rPr>
        <w:t xml:space="preserve"> and designated professionals in Kent to support assessing and addressing the health needs of unaccompanied children. </w:t>
      </w:r>
    </w:p>
    <w:p w14:paraId="1A09F646" w14:textId="73C431CE" w:rsidR="00C52F51" w:rsidRPr="00911EE8" w:rsidRDefault="00514035" w:rsidP="00313190">
      <w:pPr>
        <w:rPr>
          <w:rFonts w:ascii="Arial" w:hAnsi="Arial" w:cs="Arial"/>
          <w:sz w:val="24"/>
          <w:szCs w:val="24"/>
        </w:rPr>
      </w:pPr>
      <w:hyperlink r:id="rId55" w:history="1">
        <w:r w:rsidR="00313190" w:rsidRPr="00911EE8">
          <w:rPr>
            <w:rStyle w:val="Hyperlink"/>
            <w:rFonts w:ascii="Arial" w:hAnsi="Arial" w:cs="Arial"/>
            <w:b/>
            <w:bCs/>
            <w:color w:val="auto"/>
            <w:sz w:val="24"/>
            <w:szCs w:val="24"/>
          </w:rPr>
          <w:t>Doctors of the World</w:t>
        </w:r>
      </w:hyperlink>
      <w:r w:rsidR="00313190" w:rsidRPr="00911EE8">
        <w:rPr>
          <w:rStyle w:val="Hyperlink"/>
          <w:rFonts w:ascii="Arial" w:hAnsi="Arial" w:cs="Arial"/>
          <w:color w:val="auto"/>
          <w:sz w:val="24"/>
          <w:szCs w:val="24"/>
        </w:rPr>
        <w:t xml:space="preserve"> </w:t>
      </w:r>
      <w:r w:rsidR="00ED2CC5" w:rsidRPr="00911EE8">
        <w:rPr>
          <w:rStyle w:val="Hyperlink"/>
          <w:rFonts w:ascii="Arial" w:hAnsi="Arial" w:cs="Arial"/>
          <w:color w:val="auto"/>
          <w:sz w:val="24"/>
          <w:szCs w:val="24"/>
          <w:u w:val="none"/>
        </w:rPr>
        <w:t xml:space="preserve">– </w:t>
      </w:r>
      <w:r w:rsidR="00313190" w:rsidRPr="00911EE8">
        <w:rPr>
          <w:rFonts w:ascii="Arial" w:hAnsi="Arial" w:cs="Arial"/>
          <w:sz w:val="24"/>
          <w:szCs w:val="24"/>
        </w:rPr>
        <w:t xml:space="preserve">Range of tools </w:t>
      </w:r>
      <w:r w:rsidR="00ED2CC5" w:rsidRPr="00911EE8">
        <w:rPr>
          <w:rFonts w:ascii="Arial" w:hAnsi="Arial" w:cs="Arial"/>
          <w:sz w:val="24"/>
          <w:szCs w:val="24"/>
        </w:rPr>
        <w:t xml:space="preserve">for healthcare professionals </w:t>
      </w:r>
      <w:r w:rsidR="00313190" w:rsidRPr="00911EE8">
        <w:rPr>
          <w:rFonts w:ascii="Arial" w:hAnsi="Arial" w:cs="Arial"/>
          <w:sz w:val="24"/>
          <w:szCs w:val="24"/>
        </w:rPr>
        <w:t xml:space="preserve">including migrants’ rights to healthcare. </w:t>
      </w:r>
    </w:p>
    <w:p w14:paraId="3089850A" w14:textId="711F961F" w:rsidR="00A665EF" w:rsidRPr="00911EE8" w:rsidRDefault="00A665EF" w:rsidP="004E7366">
      <w:pPr>
        <w:pStyle w:val="Heading2"/>
        <w:numPr>
          <w:ilvl w:val="0"/>
          <w:numId w:val="12"/>
        </w:numPr>
        <w:rPr>
          <w:rFonts w:ascii="Arial" w:hAnsi="Arial" w:cs="Arial"/>
          <w:color w:val="C00000"/>
          <w:sz w:val="24"/>
          <w:szCs w:val="24"/>
          <w:u w:val="single"/>
        </w:rPr>
      </w:pPr>
      <w:bookmarkStart w:id="10" w:name="_Toc64465084"/>
      <w:bookmarkStart w:id="11" w:name="_Toc106718509"/>
      <w:r w:rsidRPr="00911EE8">
        <w:rPr>
          <w:rFonts w:ascii="Arial" w:hAnsi="Arial" w:cs="Arial"/>
          <w:color w:val="C00000"/>
          <w:sz w:val="24"/>
          <w:szCs w:val="24"/>
          <w:u w:val="single"/>
        </w:rPr>
        <w:lastRenderedPageBreak/>
        <w:t>Education</w:t>
      </w:r>
      <w:bookmarkEnd w:id="10"/>
      <w:bookmarkEnd w:id="11"/>
      <w:r w:rsidRPr="00911EE8">
        <w:rPr>
          <w:rFonts w:ascii="Arial" w:hAnsi="Arial" w:cs="Arial"/>
          <w:color w:val="C00000"/>
          <w:sz w:val="24"/>
          <w:szCs w:val="24"/>
          <w:u w:val="single"/>
        </w:rPr>
        <w:t xml:space="preserve"> </w:t>
      </w:r>
    </w:p>
    <w:p w14:paraId="2604E868" w14:textId="7EEF2F46" w:rsidR="00F11770" w:rsidRPr="00911EE8" w:rsidRDefault="00F11770" w:rsidP="00A665EF">
      <w:pPr>
        <w:rPr>
          <w:rFonts w:ascii="Arial" w:hAnsi="Arial" w:cs="Arial"/>
          <w:b/>
          <w:bCs/>
          <w:sz w:val="24"/>
          <w:szCs w:val="24"/>
        </w:rPr>
      </w:pPr>
    </w:p>
    <w:p w14:paraId="178375AE" w14:textId="605E6869" w:rsidR="0030077E" w:rsidRPr="00911EE8" w:rsidRDefault="00BE265D" w:rsidP="00A665EF">
      <w:pPr>
        <w:rPr>
          <w:rFonts w:ascii="Arial" w:hAnsi="Arial" w:cs="Arial"/>
          <w:b/>
          <w:bCs/>
          <w:color w:val="8F0000" w:themeColor="accent1" w:themeShade="BF"/>
          <w:sz w:val="24"/>
          <w:szCs w:val="24"/>
        </w:rPr>
      </w:pPr>
      <w:r w:rsidRPr="00911EE8">
        <w:rPr>
          <w:rFonts w:ascii="Arial" w:hAnsi="Arial" w:cs="Arial"/>
          <w:noProof/>
          <w:sz w:val="24"/>
          <w:szCs w:val="24"/>
        </w:rPr>
        <w:drawing>
          <wp:inline distT="0" distB="0" distL="0" distR="0" wp14:anchorId="3005E539" wp14:editId="7C200575">
            <wp:extent cx="3208020" cy="2122525"/>
            <wp:effectExtent l="0" t="0" r="0" b="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6"/>
                    <a:srcRect l="5221" t="45728" r="37748" b="8564"/>
                    <a:stretch/>
                  </pic:blipFill>
                  <pic:spPr bwMode="auto">
                    <a:xfrm>
                      <a:off x="0" y="0"/>
                      <a:ext cx="3268438" cy="2162500"/>
                    </a:xfrm>
                    <a:prstGeom prst="rect">
                      <a:avLst/>
                    </a:prstGeom>
                    <a:ln>
                      <a:noFill/>
                    </a:ln>
                    <a:extLst>
                      <a:ext uri="{53640926-AAD7-44D8-BBD7-CCE9431645EC}">
                        <a14:shadowObscured xmlns:a14="http://schemas.microsoft.com/office/drawing/2010/main"/>
                      </a:ext>
                    </a:extLst>
                  </pic:spPr>
                </pic:pic>
              </a:graphicData>
            </a:graphic>
          </wp:inline>
        </w:drawing>
      </w:r>
      <w:r w:rsidR="004F4FBC" w:rsidRPr="00911EE8">
        <w:rPr>
          <w:rFonts w:ascii="Arial" w:hAnsi="Arial" w:cs="Arial"/>
          <w:noProof/>
          <w:sz w:val="24"/>
          <w:szCs w:val="24"/>
        </w:rPr>
        <w:t xml:space="preserve"> </w:t>
      </w:r>
    </w:p>
    <w:p w14:paraId="2F9F4E1B" w14:textId="17F9CB99" w:rsidR="005A77D7" w:rsidRPr="00911EE8" w:rsidRDefault="009F7841" w:rsidP="004E7366">
      <w:pPr>
        <w:rPr>
          <w:rFonts w:ascii="Arial" w:hAnsi="Arial" w:cs="Arial"/>
          <w:b/>
          <w:bCs/>
          <w:sz w:val="24"/>
          <w:szCs w:val="24"/>
        </w:rPr>
      </w:pPr>
      <w:r w:rsidRPr="00911EE8">
        <w:rPr>
          <w:rFonts w:ascii="Arial" w:hAnsi="Arial" w:cs="Arial"/>
          <w:b/>
          <w:bCs/>
          <w:noProof/>
          <w:sz w:val="24"/>
          <w:szCs w:val="24"/>
        </w:rPr>
        <w:drawing>
          <wp:anchor distT="0" distB="0" distL="114300" distR="114300" simplePos="0" relativeHeight="251679744" behindDoc="0" locked="0" layoutInCell="1" allowOverlap="1" wp14:anchorId="18335362" wp14:editId="702F29EA">
            <wp:simplePos x="0" y="0"/>
            <wp:positionH relativeFrom="margin">
              <wp:posOffset>3962083</wp:posOffset>
            </wp:positionH>
            <wp:positionV relativeFrom="margin">
              <wp:posOffset>2961323</wp:posOffset>
            </wp:positionV>
            <wp:extent cx="2047875" cy="1314450"/>
            <wp:effectExtent l="0" t="0" r="9525" b="0"/>
            <wp:wrapSquare wrapText="bothSides"/>
            <wp:docPr id="47"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7">
                      <a:extLst>
                        <a:ext uri="{28A0092B-C50C-407E-A947-70E740481C1C}">
                          <a14:useLocalDpi xmlns:a14="http://schemas.microsoft.com/office/drawing/2010/main" val="0"/>
                        </a:ext>
                      </a:extLst>
                    </a:blip>
                    <a:stretch>
                      <a:fillRect/>
                    </a:stretch>
                  </pic:blipFill>
                  <pic:spPr>
                    <a:xfrm>
                      <a:off x="0" y="0"/>
                      <a:ext cx="2047875" cy="1314450"/>
                    </a:xfrm>
                    <a:prstGeom prst="rect">
                      <a:avLst/>
                    </a:prstGeom>
                  </pic:spPr>
                </pic:pic>
              </a:graphicData>
            </a:graphic>
            <wp14:sizeRelH relativeFrom="margin">
              <wp14:pctWidth>0</wp14:pctWidth>
            </wp14:sizeRelH>
            <wp14:sizeRelV relativeFrom="margin">
              <wp14:pctHeight>0</wp14:pctHeight>
            </wp14:sizeRelV>
          </wp:anchor>
        </w:drawing>
      </w:r>
      <w:hyperlink r:id="rId58" w:history="1">
        <w:r w:rsidR="00F35B99" w:rsidRPr="00911EE8">
          <w:rPr>
            <w:rStyle w:val="Hyperlink"/>
            <w:rFonts w:ascii="Arial" w:hAnsi="Arial" w:cs="Arial"/>
            <w:b/>
            <w:bCs/>
            <w:sz w:val="24"/>
            <w:szCs w:val="24"/>
          </w:rPr>
          <w:t>Access to University</w:t>
        </w:r>
      </w:hyperlink>
      <w:r w:rsidR="00BA16B9" w:rsidRPr="00911EE8">
        <w:rPr>
          <w:rStyle w:val="Hyperlink"/>
          <w:rFonts w:ascii="Arial" w:hAnsi="Arial" w:cs="Arial"/>
          <w:b/>
          <w:bCs/>
          <w:sz w:val="24"/>
          <w:szCs w:val="24"/>
        </w:rPr>
        <w:t xml:space="preserve"> </w:t>
      </w:r>
    </w:p>
    <w:p w14:paraId="7E18BC7A" w14:textId="354D506E" w:rsidR="005A77D7" w:rsidRPr="00911EE8" w:rsidRDefault="00BA16B9" w:rsidP="005A77D7">
      <w:pPr>
        <w:rPr>
          <w:rFonts w:ascii="Arial" w:hAnsi="Arial" w:cs="Arial"/>
          <w:sz w:val="24"/>
          <w:szCs w:val="24"/>
        </w:rPr>
      </w:pPr>
      <w:r w:rsidRPr="00911EE8">
        <w:rPr>
          <w:rFonts w:ascii="Arial" w:hAnsi="Arial" w:cs="Arial"/>
          <w:sz w:val="24"/>
          <w:szCs w:val="24"/>
        </w:rPr>
        <w:t xml:space="preserve">Student Action for Refugees (STAR) </w:t>
      </w:r>
      <w:r w:rsidR="00627155" w:rsidRPr="00911EE8">
        <w:rPr>
          <w:rFonts w:ascii="Arial" w:hAnsi="Arial" w:cs="Arial"/>
          <w:sz w:val="24"/>
          <w:szCs w:val="24"/>
        </w:rPr>
        <w:t>provides a list of</w:t>
      </w:r>
      <w:r w:rsidR="005A77D7" w:rsidRPr="00911EE8">
        <w:rPr>
          <w:rFonts w:ascii="Arial" w:hAnsi="Arial" w:cs="Arial"/>
          <w:sz w:val="24"/>
          <w:szCs w:val="24"/>
        </w:rPr>
        <w:t xml:space="preserve"> </w:t>
      </w:r>
      <w:r w:rsidR="00BA29CC" w:rsidRPr="00911EE8">
        <w:rPr>
          <w:rFonts w:ascii="Arial" w:hAnsi="Arial" w:cs="Arial"/>
          <w:sz w:val="24"/>
          <w:szCs w:val="24"/>
        </w:rPr>
        <w:t xml:space="preserve">Universities in the UK that offer </w:t>
      </w:r>
      <w:r w:rsidR="0031651E" w:rsidRPr="00911EE8">
        <w:rPr>
          <w:rFonts w:ascii="Arial" w:hAnsi="Arial" w:cs="Arial"/>
          <w:sz w:val="24"/>
          <w:szCs w:val="24"/>
        </w:rPr>
        <w:t xml:space="preserve">scholarships, bursaries, fee waivers and reduced fees to support people who </w:t>
      </w:r>
      <w:r w:rsidR="007161B2" w:rsidRPr="00911EE8">
        <w:rPr>
          <w:rFonts w:ascii="Arial" w:hAnsi="Arial" w:cs="Arial"/>
          <w:sz w:val="24"/>
          <w:szCs w:val="24"/>
        </w:rPr>
        <w:t xml:space="preserve">are </w:t>
      </w:r>
      <w:r w:rsidR="00C90F92" w:rsidRPr="00911EE8">
        <w:rPr>
          <w:rFonts w:ascii="Arial" w:hAnsi="Arial" w:cs="Arial"/>
          <w:sz w:val="24"/>
          <w:szCs w:val="24"/>
        </w:rPr>
        <w:t>r</w:t>
      </w:r>
      <w:r w:rsidR="007161B2" w:rsidRPr="00911EE8">
        <w:rPr>
          <w:rFonts w:ascii="Arial" w:hAnsi="Arial" w:cs="Arial"/>
          <w:sz w:val="24"/>
          <w:szCs w:val="24"/>
        </w:rPr>
        <w:t xml:space="preserve">efugees and </w:t>
      </w:r>
      <w:r w:rsidR="00C90F92" w:rsidRPr="00911EE8">
        <w:rPr>
          <w:rFonts w:ascii="Arial" w:hAnsi="Arial" w:cs="Arial"/>
          <w:sz w:val="24"/>
          <w:szCs w:val="24"/>
        </w:rPr>
        <w:t>a</w:t>
      </w:r>
      <w:r w:rsidR="007161B2" w:rsidRPr="00911EE8">
        <w:rPr>
          <w:rFonts w:ascii="Arial" w:hAnsi="Arial" w:cs="Arial"/>
          <w:sz w:val="24"/>
          <w:szCs w:val="24"/>
        </w:rPr>
        <w:t xml:space="preserve">sylum </w:t>
      </w:r>
      <w:r w:rsidR="00C90F92" w:rsidRPr="00911EE8">
        <w:rPr>
          <w:rFonts w:ascii="Arial" w:hAnsi="Arial" w:cs="Arial"/>
          <w:sz w:val="24"/>
          <w:szCs w:val="24"/>
        </w:rPr>
        <w:t>s</w:t>
      </w:r>
      <w:r w:rsidR="007161B2" w:rsidRPr="00911EE8">
        <w:rPr>
          <w:rFonts w:ascii="Arial" w:hAnsi="Arial" w:cs="Arial"/>
          <w:sz w:val="24"/>
          <w:szCs w:val="24"/>
        </w:rPr>
        <w:t>eekers</w:t>
      </w:r>
      <w:r w:rsidR="0031651E" w:rsidRPr="00911EE8">
        <w:rPr>
          <w:rFonts w:ascii="Arial" w:hAnsi="Arial" w:cs="Arial"/>
          <w:sz w:val="24"/>
          <w:szCs w:val="24"/>
        </w:rPr>
        <w:t xml:space="preserve"> </w:t>
      </w:r>
      <w:r w:rsidR="007161B2" w:rsidRPr="00911EE8">
        <w:rPr>
          <w:rFonts w:ascii="Arial" w:hAnsi="Arial" w:cs="Arial"/>
          <w:sz w:val="24"/>
          <w:szCs w:val="24"/>
        </w:rPr>
        <w:t xml:space="preserve">to </w:t>
      </w:r>
      <w:r w:rsidR="0031651E" w:rsidRPr="00911EE8">
        <w:rPr>
          <w:rFonts w:ascii="Arial" w:hAnsi="Arial" w:cs="Arial"/>
          <w:sz w:val="24"/>
          <w:szCs w:val="24"/>
        </w:rPr>
        <w:t>access higher education</w:t>
      </w:r>
      <w:r w:rsidR="007161B2" w:rsidRPr="00911EE8">
        <w:rPr>
          <w:rFonts w:ascii="Arial" w:hAnsi="Arial" w:cs="Arial"/>
          <w:sz w:val="24"/>
          <w:szCs w:val="24"/>
        </w:rPr>
        <w:t>.</w:t>
      </w:r>
      <w:r w:rsidR="00627155" w:rsidRPr="00911EE8">
        <w:rPr>
          <w:rFonts w:ascii="Arial" w:hAnsi="Arial" w:cs="Arial"/>
          <w:sz w:val="24"/>
          <w:szCs w:val="24"/>
        </w:rPr>
        <w:t xml:space="preserve"> There is also information on other </w:t>
      </w:r>
      <w:proofErr w:type="spellStart"/>
      <w:r w:rsidR="00627155" w:rsidRPr="00911EE8">
        <w:rPr>
          <w:rFonts w:ascii="Arial" w:hAnsi="Arial" w:cs="Arial"/>
          <w:sz w:val="24"/>
          <w:szCs w:val="24"/>
        </w:rPr>
        <w:t>organisations</w:t>
      </w:r>
      <w:proofErr w:type="spellEnd"/>
      <w:r w:rsidR="00627155" w:rsidRPr="00911EE8">
        <w:rPr>
          <w:rFonts w:ascii="Arial" w:hAnsi="Arial" w:cs="Arial"/>
          <w:sz w:val="24"/>
          <w:szCs w:val="24"/>
        </w:rPr>
        <w:t xml:space="preserve"> that </w:t>
      </w:r>
      <w:r w:rsidR="00D23800" w:rsidRPr="00911EE8">
        <w:rPr>
          <w:rFonts w:ascii="Arial" w:hAnsi="Arial" w:cs="Arial"/>
          <w:sz w:val="24"/>
          <w:szCs w:val="24"/>
        </w:rPr>
        <w:t xml:space="preserve">can </w:t>
      </w:r>
      <w:r w:rsidR="00F859D6" w:rsidRPr="00911EE8">
        <w:rPr>
          <w:rFonts w:ascii="Arial" w:hAnsi="Arial" w:cs="Arial"/>
          <w:sz w:val="24"/>
          <w:szCs w:val="24"/>
        </w:rPr>
        <w:t>provide</w:t>
      </w:r>
      <w:r w:rsidR="00D23800" w:rsidRPr="00911EE8">
        <w:rPr>
          <w:rFonts w:ascii="Arial" w:hAnsi="Arial" w:cs="Arial"/>
          <w:sz w:val="24"/>
          <w:szCs w:val="24"/>
        </w:rPr>
        <w:t xml:space="preserve"> </w:t>
      </w:r>
      <w:r w:rsidR="00F859D6" w:rsidRPr="00911EE8">
        <w:rPr>
          <w:rFonts w:ascii="Arial" w:hAnsi="Arial" w:cs="Arial"/>
          <w:sz w:val="24"/>
          <w:szCs w:val="24"/>
        </w:rPr>
        <w:t>financial</w:t>
      </w:r>
      <w:r w:rsidR="00D23800" w:rsidRPr="00911EE8">
        <w:rPr>
          <w:rFonts w:ascii="Arial" w:hAnsi="Arial" w:cs="Arial"/>
          <w:sz w:val="24"/>
          <w:szCs w:val="24"/>
        </w:rPr>
        <w:t xml:space="preserve"> support</w:t>
      </w:r>
      <w:r w:rsidR="002222C9" w:rsidRPr="00911EE8">
        <w:rPr>
          <w:rFonts w:ascii="Arial" w:hAnsi="Arial" w:cs="Arial"/>
          <w:sz w:val="24"/>
          <w:szCs w:val="24"/>
        </w:rPr>
        <w:t xml:space="preserve"> and</w:t>
      </w:r>
      <w:r w:rsidR="00D23800" w:rsidRPr="00911EE8">
        <w:rPr>
          <w:rFonts w:ascii="Arial" w:hAnsi="Arial" w:cs="Arial"/>
          <w:sz w:val="24"/>
          <w:szCs w:val="24"/>
        </w:rPr>
        <w:t xml:space="preserve"> g</w:t>
      </w:r>
      <w:r w:rsidR="002222C9" w:rsidRPr="00911EE8">
        <w:rPr>
          <w:rFonts w:ascii="Arial" w:hAnsi="Arial" w:cs="Arial"/>
          <w:sz w:val="24"/>
          <w:szCs w:val="24"/>
        </w:rPr>
        <w:t>rants</w:t>
      </w:r>
      <w:r w:rsidR="00F859D6" w:rsidRPr="00911EE8">
        <w:rPr>
          <w:rFonts w:ascii="Arial" w:hAnsi="Arial" w:cs="Arial"/>
          <w:sz w:val="24"/>
          <w:szCs w:val="24"/>
        </w:rPr>
        <w:t xml:space="preserve">. </w:t>
      </w:r>
    </w:p>
    <w:p w14:paraId="1AD4CC5C" w14:textId="120F292C" w:rsidR="005E5124" w:rsidRPr="00911EE8" w:rsidRDefault="00514035" w:rsidP="003F35C3">
      <w:pPr>
        <w:rPr>
          <w:rFonts w:ascii="Arial" w:hAnsi="Arial" w:cs="Arial"/>
          <w:b/>
          <w:bCs/>
          <w:sz w:val="24"/>
          <w:szCs w:val="24"/>
        </w:rPr>
      </w:pPr>
      <w:hyperlink r:id="rId59" w:tgtFrame="_blank" w:history="1">
        <w:r w:rsidR="003F35C3" w:rsidRPr="00911EE8">
          <w:rPr>
            <w:rStyle w:val="Hyperlink"/>
            <w:rFonts w:ascii="Arial" w:hAnsi="Arial" w:cs="Arial"/>
            <w:b/>
            <w:bCs/>
            <w:sz w:val="24"/>
            <w:szCs w:val="24"/>
            <w:lang w:val="en-GB"/>
          </w:rPr>
          <w:t>Access to Higher Education Advice</w:t>
        </w:r>
      </w:hyperlink>
    </w:p>
    <w:p w14:paraId="1C55D371" w14:textId="660BE05D" w:rsidR="005E5124" w:rsidRPr="00911EE8" w:rsidRDefault="00807EF0" w:rsidP="005A77D7">
      <w:pPr>
        <w:rPr>
          <w:rFonts w:ascii="Arial" w:hAnsi="Arial" w:cs="Arial"/>
          <w:sz w:val="24"/>
          <w:szCs w:val="24"/>
          <w:lang w:val="en-GB"/>
        </w:rPr>
      </w:pPr>
      <w:r w:rsidRPr="00911EE8">
        <w:rPr>
          <w:rFonts w:ascii="Arial" w:hAnsi="Arial" w:cs="Arial"/>
          <w:sz w:val="24"/>
          <w:szCs w:val="24"/>
          <w:lang w:val="en-GB"/>
        </w:rPr>
        <w:t>Refugee Education UK (REUK)</w:t>
      </w:r>
      <w:r w:rsidR="003F35C3" w:rsidRPr="00911EE8">
        <w:rPr>
          <w:rFonts w:ascii="Arial" w:hAnsi="Arial" w:cs="Arial"/>
          <w:sz w:val="24"/>
          <w:szCs w:val="24"/>
          <w:lang w:val="en-GB"/>
        </w:rPr>
        <w:t xml:space="preserve"> p</w:t>
      </w:r>
      <w:r w:rsidR="006B3063" w:rsidRPr="00911EE8">
        <w:rPr>
          <w:rFonts w:ascii="Arial" w:hAnsi="Arial" w:cs="Arial"/>
          <w:sz w:val="24"/>
          <w:szCs w:val="24"/>
          <w:lang w:val="en-GB"/>
        </w:rPr>
        <w:t xml:space="preserve">rovide support and advice for young people who </w:t>
      </w:r>
      <w:r w:rsidR="00D11C37" w:rsidRPr="00911EE8">
        <w:rPr>
          <w:rFonts w:ascii="Arial" w:hAnsi="Arial" w:cs="Arial"/>
          <w:sz w:val="24"/>
          <w:szCs w:val="24"/>
          <w:lang w:val="en-GB"/>
        </w:rPr>
        <w:t xml:space="preserve">want to go University but having been finding it difficult to </w:t>
      </w:r>
      <w:r w:rsidR="00BD048C" w:rsidRPr="00911EE8">
        <w:rPr>
          <w:rFonts w:ascii="Arial" w:hAnsi="Arial" w:cs="Arial"/>
          <w:sz w:val="24"/>
          <w:szCs w:val="24"/>
          <w:lang w:val="en-GB"/>
        </w:rPr>
        <w:t xml:space="preserve">immigration status and practical barriers. </w:t>
      </w:r>
      <w:r w:rsidR="00655EAD" w:rsidRPr="00911EE8">
        <w:rPr>
          <w:rFonts w:ascii="Arial" w:hAnsi="Arial" w:cs="Arial"/>
          <w:sz w:val="24"/>
          <w:szCs w:val="24"/>
          <w:lang w:val="en-GB"/>
        </w:rPr>
        <w:t xml:space="preserve">The advice offered can be through email, messaging through </w:t>
      </w:r>
      <w:r w:rsidR="00CD68F9" w:rsidRPr="00911EE8">
        <w:rPr>
          <w:rFonts w:ascii="Arial" w:hAnsi="Arial" w:cs="Arial"/>
          <w:sz w:val="24"/>
          <w:szCs w:val="24"/>
          <w:lang w:val="en-GB"/>
        </w:rPr>
        <w:t>WhatsApp</w:t>
      </w:r>
      <w:r w:rsidR="00655EAD" w:rsidRPr="00911EE8">
        <w:rPr>
          <w:rFonts w:ascii="Arial" w:hAnsi="Arial" w:cs="Arial"/>
          <w:sz w:val="24"/>
          <w:szCs w:val="24"/>
          <w:lang w:val="en-GB"/>
        </w:rPr>
        <w:t xml:space="preserve"> or face to face support</w:t>
      </w:r>
      <w:r w:rsidR="00921BBE" w:rsidRPr="00911EE8">
        <w:rPr>
          <w:rFonts w:ascii="Arial" w:hAnsi="Arial" w:cs="Arial"/>
          <w:sz w:val="24"/>
          <w:szCs w:val="24"/>
          <w:lang w:val="en-GB"/>
        </w:rPr>
        <w:t>. There is a variety of toolkits and resources for the young people and pr</w:t>
      </w:r>
      <w:r w:rsidR="00E70313" w:rsidRPr="00911EE8">
        <w:rPr>
          <w:rFonts w:ascii="Arial" w:hAnsi="Arial" w:cs="Arial"/>
          <w:sz w:val="24"/>
          <w:szCs w:val="24"/>
          <w:lang w:val="en-GB"/>
        </w:rPr>
        <w:t>ofessionals</w:t>
      </w:r>
      <w:r w:rsidR="003F35C3" w:rsidRPr="00911EE8">
        <w:rPr>
          <w:rFonts w:ascii="Arial" w:hAnsi="Arial" w:cs="Arial"/>
          <w:sz w:val="24"/>
          <w:szCs w:val="24"/>
          <w:lang w:val="en-GB"/>
        </w:rPr>
        <w:t>. R</w:t>
      </w:r>
      <w:r w:rsidRPr="00911EE8">
        <w:rPr>
          <w:rFonts w:ascii="Arial" w:hAnsi="Arial" w:cs="Arial"/>
          <w:sz w:val="24"/>
          <w:szCs w:val="24"/>
          <w:lang w:val="en-GB"/>
        </w:rPr>
        <w:t xml:space="preserve">EUK </w:t>
      </w:r>
      <w:r w:rsidR="003F35C3" w:rsidRPr="00911EE8">
        <w:rPr>
          <w:rFonts w:ascii="Arial" w:hAnsi="Arial" w:cs="Arial"/>
          <w:sz w:val="24"/>
          <w:szCs w:val="24"/>
          <w:lang w:val="en-GB"/>
        </w:rPr>
        <w:t xml:space="preserve">also offer individual </w:t>
      </w:r>
      <w:r w:rsidR="009E42D3" w:rsidRPr="00911EE8">
        <w:rPr>
          <w:rFonts w:ascii="Arial" w:hAnsi="Arial" w:cs="Arial"/>
          <w:sz w:val="24"/>
          <w:szCs w:val="24"/>
          <w:lang w:val="en-GB"/>
        </w:rPr>
        <w:t xml:space="preserve">educational </w:t>
      </w:r>
      <w:r w:rsidR="003F35C3" w:rsidRPr="00911EE8">
        <w:rPr>
          <w:rFonts w:ascii="Arial" w:hAnsi="Arial" w:cs="Arial"/>
          <w:sz w:val="24"/>
          <w:szCs w:val="24"/>
          <w:lang w:val="en-GB"/>
        </w:rPr>
        <w:t xml:space="preserve">mentoring </w:t>
      </w:r>
      <w:r w:rsidR="009E42D3" w:rsidRPr="00911EE8">
        <w:rPr>
          <w:rFonts w:ascii="Arial" w:hAnsi="Arial" w:cs="Arial"/>
          <w:sz w:val="24"/>
          <w:szCs w:val="24"/>
          <w:lang w:val="en-GB"/>
        </w:rPr>
        <w:t xml:space="preserve">for young people in several locations in the UK. </w:t>
      </w:r>
    </w:p>
    <w:p w14:paraId="47E8E151" w14:textId="5A8364A5" w:rsidR="004A196A" w:rsidRPr="00911EE8" w:rsidRDefault="00514035" w:rsidP="009E42D3">
      <w:pPr>
        <w:rPr>
          <w:rFonts w:ascii="Arial" w:hAnsi="Arial" w:cs="Arial"/>
          <w:b/>
          <w:bCs/>
          <w:sz w:val="24"/>
          <w:szCs w:val="24"/>
        </w:rPr>
      </w:pPr>
      <w:hyperlink r:id="rId60" w:history="1">
        <w:r w:rsidR="00906083" w:rsidRPr="00911EE8">
          <w:rPr>
            <w:rStyle w:val="Hyperlink"/>
            <w:rFonts w:ascii="Arial" w:hAnsi="Arial" w:cs="Arial"/>
            <w:b/>
            <w:bCs/>
            <w:sz w:val="24"/>
            <w:szCs w:val="24"/>
          </w:rPr>
          <w:t>Transitioning through the education system</w:t>
        </w:r>
      </w:hyperlink>
    </w:p>
    <w:p w14:paraId="3411E4FA" w14:textId="3E8C14C6" w:rsidR="004A196A" w:rsidRPr="00911EE8" w:rsidRDefault="00A71E94" w:rsidP="004A196A">
      <w:pPr>
        <w:rPr>
          <w:rFonts w:ascii="Arial" w:hAnsi="Arial" w:cs="Arial"/>
          <w:sz w:val="24"/>
          <w:szCs w:val="24"/>
        </w:rPr>
      </w:pPr>
      <w:r w:rsidRPr="00911EE8">
        <w:rPr>
          <w:rFonts w:ascii="Arial" w:hAnsi="Arial" w:cs="Arial"/>
          <w:noProof/>
          <w:sz w:val="24"/>
          <w:szCs w:val="24"/>
        </w:rPr>
        <w:drawing>
          <wp:anchor distT="0" distB="0" distL="114300" distR="114300" simplePos="0" relativeHeight="251692032" behindDoc="0" locked="0" layoutInCell="1" allowOverlap="1" wp14:anchorId="2590AA47" wp14:editId="3CDDAA52">
            <wp:simplePos x="0" y="0"/>
            <wp:positionH relativeFrom="margin">
              <wp:posOffset>3580130</wp:posOffset>
            </wp:positionH>
            <wp:positionV relativeFrom="margin">
              <wp:posOffset>2080895</wp:posOffset>
            </wp:positionV>
            <wp:extent cx="2286000" cy="1304925"/>
            <wp:effectExtent l="0" t="0" r="0" b="9525"/>
            <wp:wrapSquare wrapText="bothSides"/>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1">
                      <a:extLst>
                        <a:ext uri="{28A0092B-C50C-407E-A947-70E740481C1C}">
                          <a14:useLocalDpi xmlns:a14="http://schemas.microsoft.com/office/drawing/2010/main" val="0"/>
                        </a:ext>
                      </a:extLst>
                    </a:blip>
                    <a:stretch>
                      <a:fillRect/>
                    </a:stretch>
                  </pic:blipFill>
                  <pic:spPr>
                    <a:xfrm>
                      <a:off x="0" y="0"/>
                      <a:ext cx="2286000" cy="1304925"/>
                    </a:xfrm>
                    <a:prstGeom prst="rect">
                      <a:avLst/>
                    </a:prstGeom>
                  </pic:spPr>
                </pic:pic>
              </a:graphicData>
            </a:graphic>
          </wp:anchor>
        </w:drawing>
      </w:r>
      <w:r w:rsidR="00077E45" w:rsidRPr="00911EE8">
        <w:rPr>
          <w:rFonts w:ascii="Arial" w:hAnsi="Arial" w:cs="Arial"/>
          <w:sz w:val="24"/>
          <w:szCs w:val="24"/>
        </w:rPr>
        <w:t>A collection of key resources collated from Refugee Support Network and UNICEF UK</w:t>
      </w:r>
      <w:r w:rsidR="00A33C7F" w:rsidRPr="00911EE8">
        <w:rPr>
          <w:rFonts w:ascii="Arial" w:hAnsi="Arial" w:cs="Arial"/>
          <w:sz w:val="24"/>
          <w:szCs w:val="24"/>
        </w:rPr>
        <w:t xml:space="preserve">. There are various advice sheets and research report to provide information to </w:t>
      </w:r>
      <w:r w:rsidR="00C90F92" w:rsidRPr="00911EE8">
        <w:rPr>
          <w:rFonts w:ascii="Arial" w:hAnsi="Arial" w:cs="Arial"/>
          <w:sz w:val="24"/>
          <w:szCs w:val="24"/>
        </w:rPr>
        <w:t>pr</w:t>
      </w:r>
      <w:r w:rsidR="0015567F" w:rsidRPr="00911EE8">
        <w:rPr>
          <w:rFonts w:ascii="Arial" w:hAnsi="Arial" w:cs="Arial"/>
          <w:sz w:val="24"/>
          <w:szCs w:val="24"/>
        </w:rPr>
        <w:t xml:space="preserve">ofessionals </w:t>
      </w:r>
      <w:r w:rsidR="00A33C7F" w:rsidRPr="00911EE8">
        <w:rPr>
          <w:rFonts w:ascii="Arial" w:hAnsi="Arial" w:cs="Arial"/>
          <w:sz w:val="24"/>
          <w:szCs w:val="24"/>
        </w:rPr>
        <w:t xml:space="preserve">on </w:t>
      </w:r>
      <w:r w:rsidR="00C90F92" w:rsidRPr="00911EE8">
        <w:rPr>
          <w:rFonts w:ascii="Arial" w:hAnsi="Arial" w:cs="Arial"/>
          <w:sz w:val="24"/>
          <w:szCs w:val="24"/>
        </w:rPr>
        <w:t>how</w:t>
      </w:r>
      <w:r w:rsidR="00A33C7F" w:rsidRPr="00911EE8">
        <w:rPr>
          <w:rFonts w:ascii="Arial" w:hAnsi="Arial" w:cs="Arial"/>
          <w:sz w:val="24"/>
          <w:szCs w:val="24"/>
        </w:rPr>
        <w:t xml:space="preserve"> to aid </w:t>
      </w:r>
      <w:r w:rsidR="00C90F92" w:rsidRPr="00911EE8">
        <w:rPr>
          <w:rFonts w:ascii="Arial" w:hAnsi="Arial" w:cs="Arial"/>
          <w:sz w:val="24"/>
          <w:szCs w:val="24"/>
        </w:rPr>
        <w:t xml:space="preserve">young refugees and asylum </w:t>
      </w:r>
      <w:r w:rsidR="009B0D9C" w:rsidRPr="00911EE8">
        <w:rPr>
          <w:rFonts w:ascii="Arial" w:hAnsi="Arial" w:cs="Arial"/>
          <w:sz w:val="24"/>
          <w:szCs w:val="24"/>
        </w:rPr>
        <w:t>seekers</w:t>
      </w:r>
      <w:r w:rsidR="004A4D1A" w:rsidRPr="00911EE8">
        <w:rPr>
          <w:rFonts w:ascii="Arial" w:hAnsi="Arial" w:cs="Arial"/>
          <w:sz w:val="24"/>
          <w:szCs w:val="24"/>
        </w:rPr>
        <w:t xml:space="preserve"> transition through </w:t>
      </w:r>
      <w:r w:rsidR="00A82C4D" w:rsidRPr="00911EE8">
        <w:rPr>
          <w:rFonts w:ascii="Arial" w:hAnsi="Arial" w:cs="Arial"/>
          <w:sz w:val="24"/>
          <w:szCs w:val="24"/>
        </w:rPr>
        <w:t xml:space="preserve">the </w:t>
      </w:r>
      <w:r w:rsidR="004A4D1A" w:rsidRPr="00911EE8">
        <w:rPr>
          <w:rFonts w:ascii="Arial" w:hAnsi="Arial" w:cs="Arial"/>
          <w:sz w:val="24"/>
          <w:szCs w:val="24"/>
        </w:rPr>
        <w:t>education</w:t>
      </w:r>
      <w:r w:rsidR="00A82C4D" w:rsidRPr="00911EE8">
        <w:rPr>
          <w:rFonts w:ascii="Arial" w:hAnsi="Arial" w:cs="Arial"/>
          <w:sz w:val="24"/>
          <w:szCs w:val="24"/>
        </w:rPr>
        <w:t xml:space="preserve"> system</w:t>
      </w:r>
      <w:r w:rsidR="00484FD3" w:rsidRPr="00911EE8">
        <w:rPr>
          <w:rFonts w:ascii="Arial" w:hAnsi="Arial" w:cs="Arial"/>
          <w:sz w:val="24"/>
          <w:szCs w:val="24"/>
        </w:rPr>
        <w:t xml:space="preserve">. </w:t>
      </w:r>
    </w:p>
    <w:p w14:paraId="6CB7FCCC" w14:textId="26E3B123" w:rsidR="00247AAC" w:rsidRPr="00911EE8" w:rsidRDefault="004973D3" w:rsidP="00C85C4D">
      <w:pPr>
        <w:rPr>
          <w:rFonts w:ascii="Arial" w:hAnsi="Arial" w:cs="Arial"/>
          <w:sz w:val="24"/>
          <w:szCs w:val="24"/>
        </w:rPr>
      </w:pPr>
      <w:r w:rsidRPr="00911EE8">
        <w:rPr>
          <w:rFonts w:ascii="Arial" w:hAnsi="Arial" w:cs="Arial"/>
          <w:sz w:val="24"/>
          <w:szCs w:val="24"/>
        </w:rPr>
        <w:t xml:space="preserve">Coram </w:t>
      </w:r>
      <w:r w:rsidR="00691972" w:rsidRPr="00911EE8">
        <w:rPr>
          <w:rFonts w:ascii="Arial" w:hAnsi="Arial" w:cs="Arial"/>
          <w:sz w:val="24"/>
          <w:szCs w:val="24"/>
        </w:rPr>
        <w:t xml:space="preserve">Children’s Legal Centre’s </w:t>
      </w:r>
      <w:hyperlink r:id="rId62" w:history="1">
        <w:r w:rsidR="00691972" w:rsidRPr="00911EE8">
          <w:rPr>
            <w:rStyle w:val="Hyperlink"/>
            <w:rFonts w:ascii="Arial" w:hAnsi="Arial" w:cs="Arial"/>
            <w:sz w:val="24"/>
            <w:szCs w:val="24"/>
          </w:rPr>
          <w:t>factsheets on education</w:t>
        </w:r>
      </w:hyperlink>
      <w:r w:rsidR="00691972" w:rsidRPr="00911EE8">
        <w:rPr>
          <w:rFonts w:ascii="Arial" w:hAnsi="Arial" w:cs="Arial"/>
          <w:sz w:val="24"/>
          <w:szCs w:val="24"/>
        </w:rPr>
        <w:t xml:space="preserve"> including compulsory, further and higher education.  </w:t>
      </w:r>
    </w:p>
    <w:p w14:paraId="30B592E2" w14:textId="14560ACF" w:rsidR="009D628A" w:rsidRPr="00911EE8" w:rsidRDefault="00514035" w:rsidP="00C85C4D">
      <w:pPr>
        <w:rPr>
          <w:rFonts w:ascii="Arial" w:hAnsi="Arial" w:cs="Arial"/>
          <w:sz w:val="24"/>
          <w:szCs w:val="24"/>
          <w:u w:val="single"/>
        </w:rPr>
      </w:pPr>
      <w:hyperlink r:id="rId63" w:history="1">
        <w:r w:rsidR="00936704" w:rsidRPr="00911EE8">
          <w:rPr>
            <w:rStyle w:val="Hyperlink"/>
            <w:rFonts w:ascii="Arial" w:hAnsi="Arial" w:cs="Arial"/>
            <w:b/>
            <w:bCs/>
            <w:sz w:val="24"/>
            <w:szCs w:val="24"/>
          </w:rPr>
          <w:t>Refugee Council</w:t>
        </w:r>
      </w:hyperlink>
      <w:r w:rsidR="00936704" w:rsidRPr="00911EE8">
        <w:rPr>
          <w:rStyle w:val="Hyperlink"/>
          <w:rFonts w:ascii="Arial" w:hAnsi="Arial" w:cs="Arial"/>
          <w:sz w:val="24"/>
          <w:szCs w:val="24"/>
        </w:rPr>
        <w:t xml:space="preserve"> </w:t>
      </w:r>
      <w:r w:rsidR="00936704" w:rsidRPr="00911EE8">
        <w:rPr>
          <w:rFonts w:ascii="Arial" w:hAnsi="Arial" w:cs="Arial"/>
          <w:sz w:val="24"/>
          <w:szCs w:val="24"/>
        </w:rPr>
        <w:t>Short guide on access to further education in England for asylum seekers and refugees</w:t>
      </w:r>
      <w:r w:rsidR="009D628A" w:rsidRPr="00911EE8">
        <w:rPr>
          <w:rFonts w:ascii="Arial" w:hAnsi="Arial" w:cs="Arial"/>
          <w:sz w:val="24"/>
          <w:szCs w:val="24"/>
          <w:u w:val="single"/>
        </w:rPr>
        <w:t xml:space="preserve"> </w:t>
      </w:r>
    </w:p>
    <w:p w14:paraId="3A7B2DA8" w14:textId="628988C4" w:rsidR="00D937D2" w:rsidRPr="00911EE8" w:rsidRDefault="00514035" w:rsidP="00C85C4D">
      <w:pPr>
        <w:rPr>
          <w:rFonts w:ascii="Arial" w:hAnsi="Arial" w:cs="Arial"/>
          <w:sz w:val="24"/>
          <w:szCs w:val="24"/>
          <w:u w:val="single"/>
        </w:rPr>
      </w:pPr>
      <w:hyperlink r:id="rId64" w:history="1">
        <w:r w:rsidR="00807EF0" w:rsidRPr="00911EE8">
          <w:rPr>
            <w:rStyle w:val="Hyperlink"/>
            <w:rFonts w:ascii="Arial" w:hAnsi="Arial" w:cs="Arial"/>
            <w:b/>
            <w:bCs/>
            <w:sz w:val="24"/>
            <w:szCs w:val="24"/>
          </w:rPr>
          <w:t>REUK</w:t>
        </w:r>
      </w:hyperlink>
      <w:r w:rsidR="00807EF0" w:rsidRPr="00911EE8">
        <w:rPr>
          <w:rStyle w:val="Hyperlink"/>
          <w:rFonts w:ascii="Arial" w:hAnsi="Arial" w:cs="Arial"/>
          <w:sz w:val="24"/>
          <w:szCs w:val="24"/>
        </w:rPr>
        <w:t xml:space="preserve"> </w:t>
      </w:r>
      <w:r w:rsidR="00807EF0" w:rsidRPr="00911EE8">
        <w:rPr>
          <w:rStyle w:val="Hyperlink"/>
          <w:rFonts w:ascii="Arial" w:hAnsi="Arial" w:cs="Arial"/>
          <w:sz w:val="24"/>
          <w:szCs w:val="24"/>
          <w:u w:val="none"/>
        </w:rPr>
        <w:t xml:space="preserve">Detailed guidance on asylum seekers entitlements to further education. </w:t>
      </w:r>
      <w:r w:rsidR="00807EF0" w:rsidRPr="00911EE8">
        <w:rPr>
          <w:rStyle w:val="Hyperlink"/>
          <w:rFonts w:ascii="Arial" w:hAnsi="Arial" w:cs="Arial"/>
          <w:sz w:val="24"/>
          <w:szCs w:val="24"/>
        </w:rPr>
        <w:t xml:space="preserve"> </w:t>
      </w:r>
    </w:p>
    <w:p w14:paraId="6662271E" w14:textId="567F5A25" w:rsidR="00D937D2" w:rsidRPr="00911EE8" w:rsidRDefault="00514035" w:rsidP="00C85C4D">
      <w:pPr>
        <w:rPr>
          <w:rFonts w:ascii="Arial" w:hAnsi="Arial" w:cs="Arial"/>
          <w:sz w:val="24"/>
          <w:szCs w:val="24"/>
        </w:rPr>
      </w:pPr>
      <w:hyperlink r:id="rId65" w:history="1">
        <w:r w:rsidR="00D937D2" w:rsidRPr="00911EE8">
          <w:rPr>
            <w:rStyle w:val="Hyperlink"/>
            <w:rFonts w:ascii="Arial" w:hAnsi="Arial" w:cs="Arial"/>
            <w:b/>
            <w:bCs/>
            <w:sz w:val="24"/>
            <w:szCs w:val="24"/>
          </w:rPr>
          <w:t>Oxfordshire County Council</w:t>
        </w:r>
      </w:hyperlink>
      <w:r w:rsidR="00D937D2" w:rsidRPr="00911EE8">
        <w:rPr>
          <w:rFonts w:ascii="Arial" w:hAnsi="Arial" w:cs="Arial"/>
          <w:sz w:val="24"/>
          <w:szCs w:val="24"/>
        </w:rPr>
        <w:t xml:space="preserve"> </w:t>
      </w:r>
      <w:r w:rsidR="00807EF0" w:rsidRPr="00911EE8">
        <w:rPr>
          <w:rFonts w:ascii="Arial" w:hAnsi="Arial" w:cs="Arial"/>
          <w:sz w:val="24"/>
          <w:szCs w:val="24"/>
        </w:rPr>
        <w:t xml:space="preserve">materials to support the educational provision of unaccompanied </w:t>
      </w:r>
      <w:proofErr w:type="gramStart"/>
      <w:r w:rsidR="00807EF0" w:rsidRPr="00911EE8">
        <w:rPr>
          <w:rFonts w:ascii="Arial" w:hAnsi="Arial" w:cs="Arial"/>
          <w:sz w:val="24"/>
          <w:szCs w:val="24"/>
        </w:rPr>
        <w:t>asylum seeking</w:t>
      </w:r>
      <w:proofErr w:type="gramEnd"/>
      <w:r w:rsidR="00807EF0" w:rsidRPr="00911EE8">
        <w:rPr>
          <w:rFonts w:ascii="Arial" w:hAnsi="Arial" w:cs="Arial"/>
          <w:sz w:val="24"/>
          <w:szCs w:val="24"/>
        </w:rPr>
        <w:t xml:space="preserve"> children as referenced in the UASC handbook. Includes practical strategies and guidance for teachers on how to support pupils new to English. </w:t>
      </w:r>
    </w:p>
    <w:p w14:paraId="28688E76" w14:textId="64760EB1" w:rsidR="000B098D" w:rsidRPr="00911EE8" w:rsidRDefault="000B098D" w:rsidP="000B098D">
      <w:pPr>
        <w:pStyle w:val="Heading2"/>
        <w:numPr>
          <w:ilvl w:val="0"/>
          <w:numId w:val="12"/>
        </w:numPr>
        <w:rPr>
          <w:rFonts w:ascii="Arial" w:hAnsi="Arial" w:cs="Arial"/>
          <w:color w:val="C00000"/>
          <w:sz w:val="24"/>
          <w:szCs w:val="24"/>
          <w:u w:val="single"/>
        </w:rPr>
      </w:pPr>
      <w:bookmarkStart w:id="12" w:name="_Toc106718510"/>
      <w:r w:rsidRPr="00911EE8">
        <w:rPr>
          <w:rFonts w:ascii="Arial" w:hAnsi="Arial" w:cs="Arial"/>
          <w:color w:val="C00000"/>
          <w:sz w:val="24"/>
          <w:szCs w:val="24"/>
          <w:u w:val="single"/>
        </w:rPr>
        <w:t>Local Authority Support</w:t>
      </w:r>
      <w:bookmarkEnd w:id="12"/>
      <w:r w:rsidRPr="00911EE8">
        <w:rPr>
          <w:rFonts w:ascii="Arial" w:hAnsi="Arial" w:cs="Arial"/>
          <w:color w:val="C00000"/>
          <w:sz w:val="24"/>
          <w:szCs w:val="24"/>
          <w:u w:val="single"/>
        </w:rPr>
        <w:t xml:space="preserve"> </w:t>
      </w:r>
    </w:p>
    <w:p w14:paraId="1E241F50" w14:textId="71FF8C16" w:rsidR="000B098D" w:rsidRPr="00911EE8" w:rsidRDefault="009F7841" w:rsidP="000B098D">
      <w:pPr>
        <w:rPr>
          <w:rFonts w:ascii="Arial" w:hAnsi="Arial" w:cs="Arial"/>
          <w:sz w:val="24"/>
          <w:szCs w:val="24"/>
        </w:rPr>
      </w:pPr>
      <w:r w:rsidRPr="00911EE8">
        <w:rPr>
          <w:rFonts w:ascii="Arial" w:hAnsi="Arial" w:cs="Arial"/>
          <w:noProof/>
          <w:sz w:val="24"/>
          <w:szCs w:val="24"/>
        </w:rPr>
        <w:drawing>
          <wp:anchor distT="0" distB="0" distL="114300" distR="114300" simplePos="0" relativeHeight="251699200" behindDoc="0" locked="0" layoutInCell="1" allowOverlap="1" wp14:anchorId="0B8F8218" wp14:editId="40BC5B86">
            <wp:simplePos x="0" y="0"/>
            <wp:positionH relativeFrom="margin">
              <wp:posOffset>5054600</wp:posOffset>
            </wp:positionH>
            <wp:positionV relativeFrom="margin">
              <wp:posOffset>2566988</wp:posOffset>
            </wp:positionV>
            <wp:extent cx="1233805" cy="1585595"/>
            <wp:effectExtent l="0" t="0" r="4445" b="0"/>
            <wp:wrapSquare wrapText="bothSides"/>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6" cstate="print">
                      <a:extLst>
                        <a:ext uri="{28A0092B-C50C-407E-A947-70E740481C1C}">
                          <a14:useLocalDpi xmlns:a14="http://schemas.microsoft.com/office/drawing/2010/main" val="0"/>
                        </a:ext>
                      </a:extLst>
                    </a:blip>
                    <a:stretch>
                      <a:fillRect/>
                    </a:stretch>
                  </pic:blipFill>
                  <pic:spPr>
                    <a:xfrm>
                      <a:off x="0" y="0"/>
                      <a:ext cx="1233805" cy="1585595"/>
                    </a:xfrm>
                    <a:prstGeom prst="rect">
                      <a:avLst/>
                    </a:prstGeom>
                  </pic:spPr>
                </pic:pic>
              </a:graphicData>
            </a:graphic>
            <wp14:sizeRelH relativeFrom="margin">
              <wp14:pctWidth>0</wp14:pctWidth>
            </wp14:sizeRelH>
            <wp14:sizeRelV relativeFrom="margin">
              <wp14:pctHeight>0</wp14:pctHeight>
            </wp14:sizeRelV>
          </wp:anchor>
        </w:drawing>
      </w:r>
      <w:r w:rsidR="00A71E94">
        <w:t xml:space="preserve">The National Transfer Scheme (NTS) protocol for unaccompanied </w:t>
      </w:r>
      <w:proofErr w:type="gramStart"/>
      <w:r w:rsidR="00A71E94">
        <w:t>asylum seeking</w:t>
      </w:r>
      <w:proofErr w:type="gramEnd"/>
      <w:r w:rsidR="00A71E94">
        <w:t xml:space="preserve"> children (UASC, and mainly referred to in this document as unaccompanied children) has been created to enable the safe transfer of unaccompanied children in the UK from one local authority (the entry authority from which the unaccompanied child transfers) to another local authority1 (the receiving authority). Only unaccompanied children that meet the definition of a UASC, as set out in paragraph 352ZD of the Immigration Rules, are eligible to be referred to the NTS</w:t>
      </w:r>
    </w:p>
    <w:p w14:paraId="2CC6BE21" w14:textId="43097268" w:rsidR="000B098D" w:rsidRPr="00911EE8" w:rsidRDefault="00514035" w:rsidP="000B098D">
      <w:pPr>
        <w:rPr>
          <w:rStyle w:val="Hyperlink"/>
          <w:rFonts w:ascii="Arial" w:hAnsi="Arial" w:cs="Arial"/>
          <w:b/>
          <w:bCs/>
          <w:color w:val="auto"/>
          <w:sz w:val="24"/>
          <w:szCs w:val="24"/>
          <w:u w:val="none"/>
        </w:rPr>
      </w:pPr>
      <w:hyperlink r:id="rId67" w:history="1">
        <w:r w:rsidR="00CF6FCA" w:rsidRPr="00911EE8">
          <w:rPr>
            <w:rStyle w:val="Hyperlink"/>
            <w:rFonts w:ascii="Arial" w:hAnsi="Arial" w:cs="Arial"/>
            <w:b/>
            <w:bCs/>
            <w:sz w:val="24"/>
            <w:szCs w:val="24"/>
          </w:rPr>
          <w:t>Coram Voice</w:t>
        </w:r>
      </w:hyperlink>
    </w:p>
    <w:p w14:paraId="5C700BD4" w14:textId="25BD043E" w:rsidR="00CF6FCA" w:rsidRPr="00911EE8" w:rsidRDefault="00CF6FCA" w:rsidP="000B098D">
      <w:pPr>
        <w:rPr>
          <w:rFonts w:ascii="Arial" w:hAnsi="Arial" w:cs="Arial"/>
          <w:sz w:val="24"/>
          <w:szCs w:val="24"/>
        </w:rPr>
      </w:pPr>
      <w:r w:rsidRPr="00911EE8">
        <w:rPr>
          <w:rFonts w:ascii="Arial" w:hAnsi="Arial" w:cs="Arial"/>
          <w:sz w:val="24"/>
          <w:szCs w:val="24"/>
        </w:rPr>
        <w:t xml:space="preserve">Coram Voice – ‘Always heard’ is the slogan for coram voice which gives young people a safe place to go to, to speak to an advisor online about any issues they are facing and to see if solutions can be reaches. </w:t>
      </w:r>
    </w:p>
    <w:p w14:paraId="51829E3B" w14:textId="03EDB9A9" w:rsidR="00CF6FCA" w:rsidRPr="00911EE8" w:rsidRDefault="000B098D" w:rsidP="00CF6FCA">
      <w:pPr>
        <w:pStyle w:val="ListParagraph"/>
        <w:ind w:left="720" w:firstLine="0"/>
        <w:rPr>
          <w:rFonts w:ascii="Arial" w:hAnsi="Arial" w:cs="Arial"/>
          <w:sz w:val="24"/>
          <w:szCs w:val="24"/>
        </w:rPr>
      </w:pPr>
      <w:r w:rsidRPr="00911EE8">
        <w:rPr>
          <w:rFonts w:ascii="Arial" w:hAnsi="Arial" w:cs="Arial"/>
          <w:noProof/>
          <w:sz w:val="24"/>
          <w:szCs w:val="24"/>
        </w:rPr>
        <w:drawing>
          <wp:inline distT="0" distB="0" distL="0" distR="0" wp14:anchorId="51F83414" wp14:editId="39F2B922">
            <wp:extent cx="3981450" cy="400050"/>
            <wp:effectExtent l="0" t="0" r="0" b="0"/>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8"/>
                    <a:stretch>
                      <a:fillRect/>
                    </a:stretch>
                  </pic:blipFill>
                  <pic:spPr>
                    <a:xfrm>
                      <a:off x="0" y="0"/>
                      <a:ext cx="3981450" cy="400050"/>
                    </a:xfrm>
                    <a:prstGeom prst="rect">
                      <a:avLst/>
                    </a:prstGeom>
                  </pic:spPr>
                </pic:pic>
              </a:graphicData>
            </a:graphic>
          </wp:inline>
        </w:drawing>
      </w:r>
    </w:p>
    <w:p w14:paraId="1EAE3A0B" w14:textId="4CCED1A6" w:rsidR="00DE430F" w:rsidRPr="00911EE8" w:rsidRDefault="00DE430F" w:rsidP="00CF6FCA">
      <w:pPr>
        <w:pStyle w:val="ListParagraph"/>
        <w:ind w:left="720" w:firstLine="0"/>
        <w:rPr>
          <w:rFonts w:ascii="Arial" w:hAnsi="Arial" w:cs="Arial"/>
          <w:sz w:val="24"/>
          <w:szCs w:val="24"/>
        </w:rPr>
      </w:pPr>
      <w:r w:rsidRPr="00911EE8">
        <w:rPr>
          <w:rFonts w:ascii="Arial" w:hAnsi="Arial" w:cs="Arial"/>
          <w:noProof/>
          <w:sz w:val="24"/>
          <w:szCs w:val="24"/>
        </w:rPr>
        <w:drawing>
          <wp:anchor distT="0" distB="0" distL="114300" distR="114300" simplePos="0" relativeHeight="251622400" behindDoc="1" locked="0" layoutInCell="1" allowOverlap="1" wp14:anchorId="53786630" wp14:editId="3B78FCFD">
            <wp:simplePos x="0" y="0"/>
            <wp:positionH relativeFrom="column">
              <wp:posOffset>4022090</wp:posOffset>
            </wp:positionH>
            <wp:positionV relativeFrom="paragraph">
              <wp:posOffset>166370</wp:posOffset>
            </wp:positionV>
            <wp:extent cx="2544445" cy="1857375"/>
            <wp:effectExtent l="0" t="0" r="8255" b="9525"/>
            <wp:wrapTight wrapText="bothSides">
              <wp:wrapPolygon edited="0">
                <wp:start x="0" y="0"/>
                <wp:lineTo x="0" y="21489"/>
                <wp:lineTo x="21508" y="21489"/>
                <wp:lineTo x="21508" y="0"/>
                <wp:lineTo x="0" y="0"/>
              </wp:wrapPolygon>
            </wp:wrapTight>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9" cstate="print">
                      <a:extLst>
                        <a:ext uri="{28A0092B-C50C-407E-A947-70E740481C1C}">
                          <a14:useLocalDpi xmlns:a14="http://schemas.microsoft.com/office/drawing/2010/main" val="0"/>
                        </a:ext>
                      </a:extLst>
                    </a:blip>
                    <a:srcRect l="5606" t="30873" r="52967" b="15380"/>
                    <a:stretch/>
                  </pic:blipFill>
                  <pic:spPr bwMode="auto">
                    <a:xfrm>
                      <a:off x="0" y="0"/>
                      <a:ext cx="2544445" cy="185737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1AFD0B96" w14:textId="6D4D62A9" w:rsidR="00CF6FCA" w:rsidRPr="00911EE8" w:rsidRDefault="00CF6FCA" w:rsidP="00CF6FCA">
      <w:pPr>
        <w:pStyle w:val="ListParagraph"/>
        <w:ind w:left="720" w:firstLine="0"/>
        <w:rPr>
          <w:rFonts w:ascii="Arial" w:hAnsi="Arial" w:cs="Arial"/>
          <w:sz w:val="24"/>
          <w:szCs w:val="24"/>
        </w:rPr>
      </w:pPr>
    </w:p>
    <w:p w14:paraId="78B23E46" w14:textId="58E34B7F" w:rsidR="00CF6FCA" w:rsidRPr="00911EE8" w:rsidRDefault="00514035" w:rsidP="000B098D">
      <w:pPr>
        <w:ind w:firstLine="360"/>
        <w:rPr>
          <w:rFonts w:ascii="Arial" w:hAnsi="Arial" w:cs="Arial"/>
          <w:b/>
          <w:bCs/>
          <w:sz w:val="24"/>
          <w:szCs w:val="24"/>
        </w:rPr>
      </w:pPr>
      <w:hyperlink r:id="rId70" w:history="1">
        <w:r w:rsidR="000B098D" w:rsidRPr="00911EE8">
          <w:rPr>
            <w:rStyle w:val="Hyperlink"/>
            <w:rFonts w:ascii="Arial" w:hAnsi="Arial" w:cs="Arial"/>
            <w:b/>
            <w:bCs/>
            <w:sz w:val="24"/>
            <w:szCs w:val="24"/>
          </w:rPr>
          <w:t xml:space="preserve">Am I a care leaver interactive tool? </w:t>
        </w:r>
      </w:hyperlink>
    </w:p>
    <w:p w14:paraId="648156DD" w14:textId="5B696E0B" w:rsidR="00DE430F" w:rsidRPr="00911EE8" w:rsidRDefault="00CF6FCA" w:rsidP="009F7841">
      <w:pPr>
        <w:ind w:left="360"/>
        <w:rPr>
          <w:rFonts w:ascii="Arial" w:hAnsi="Arial" w:cs="Arial"/>
          <w:sz w:val="24"/>
          <w:szCs w:val="24"/>
        </w:rPr>
      </w:pPr>
      <w:r w:rsidRPr="00911EE8">
        <w:rPr>
          <w:rFonts w:ascii="Arial" w:hAnsi="Arial" w:cs="Arial"/>
          <w:sz w:val="24"/>
          <w:szCs w:val="24"/>
        </w:rPr>
        <w:t>Coram Voice – Am I a care leaver tool? To help young people to know if there are eligible for support form children services as a care leaver.</w:t>
      </w:r>
    </w:p>
    <w:p w14:paraId="72636538" w14:textId="587740D8" w:rsidR="003A5246" w:rsidRPr="00911EE8" w:rsidRDefault="00514035" w:rsidP="00CF6FCA">
      <w:pPr>
        <w:ind w:left="360"/>
        <w:rPr>
          <w:rFonts w:ascii="Arial" w:hAnsi="Arial" w:cs="Arial"/>
          <w:b/>
          <w:bCs/>
          <w:sz w:val="24"/>
          <w:szCs w:val="24"/>
        </w:rPr>
      </w:pPr>
      <w:hyperlink r:id="rId71" w:history="1">
        <w:r w:rsidR="003A5246" w:rsidRPr="00911EE8">
          <w:rPr>
            <w:rStyle w:val="Hyperlink"/>
            <w:rFonts w:ascii="Arial" w:hAnsi="Arial" w:cs="Arial"/>
            <w:b/>
            <w:bCs/>
            <w:sz w:val="24"/>
            <w:szCs w:val="24"/>
          </w:rPr>
          <w:t>Sorted and Supported Guide</w:t>
        </w:r>
      </w:hyperlink>
      <w:r w:rsidR="003A5246" w:rsidRPr="00911EE8">
        <w:rPr>
          <w:rFonts w:ascii="Arial" w:hAnsi="Arial" w:cs="Arial"/>
          <w:b/>
          <w:bCs/>
          <w:sz w:val="24"/>
          <w:szCs w:val="24"/>
        </w:rPr>
        <w:t xml:space="preserve"> </w:t>
      </w:r>
    </w:p>
    <w:p w14:paraId="2C11FED0" w14:textId="76AF8B30" w:rsidR="00DE430F" w:rsidRDefault="000B098D" w:rsidP="00807EF0">
      <w:pPr>
        <w:ind w:left="360"/>
        <w:rPr>
          <w:rFonts w:ascii="Arial" w:hAnsi="Arial" w:cs="Arial"/>
          <w:sz w:val="24"/>
          <w:szCs w:val="24"/>
        </w:rPr>
      </w:pPr>
      <w:r w:rsidRPr="00911EE8">
        <w:rPr>
          <w:rFonts w:ascii="Arial" w:hAnsi="Arial" w:cs="Arial"/>
          <w:sz w:val="24"/>
          <w:szCs w:val="24"/>
        </w:rPr>
        <w:t>Helping y</w:t>
      </w:r>
      <w:r w:rsidR="00C66DB3" w:rsidRPr="00911EE8">
        <w:rPr>
          <w:rFonts w:ascii="Arial" w:hAnsi="Arial" w:cs="Arial"/>
          <w:sz w:val="24"/>
          <w:szCs w:val="24"/>
        </w:rPr>
        <w:t xml:space="preserve">oung care leavers to understand </w:t>
      </w:r>
      <w:r w:rsidRPr="00911EE8">
        <w:rPr>
          <w:rFonts w:ascii="Arial" w:hAnsi="Arial" w:cs="Arial"/>
          <w:sz w:val="24"/>
          <w:szCs w:val="24"/>
        </w:rPr>
        <w:t xml:space="preserve">different terminology e.g. former relevant child and what this means for </w:t>
      </w:r>
      <w:r w:rsidR="00C66DB3" w:rsidRPr="00911EE8">
        <w:rPr>
          <w:rFonts w:ascii="Arial" w:hAnsi="Arial" w:cs="Arial"/>
          <w:sz w:val="24"/>
          <w:szCs w:val="24"/>
        </w:rPr>
        <w:t xml:space="preserve">their rights and </w:t>
      </w:r>
      <w:proofErr w:type="gramStart"/>
      <w:r w:rsidR="00C66DB3" w:rsidRPr="00911EE8">
        <w:rPr>
          <w:rFonts w:ascii="Arial" w:hAnsi="Arial" w:cs="Arial"/>
          <w:sz w:val="24"/>
          <w:szCs w:val="24"/>
        </w:rPr>
        <w:t>entitlements</w:t>
      </w:r>
      <w:proofErr w:type="gramEnd"/>
      <w:r w:rsidR="00C66DB3" w:rsidRPr="00911EE8">
        <w:rPr>
          <w:rFonts w:ascii="Arial" w:hAnsi="Arial" w:cs="Arial"/>
          <w:sz w:val="24"/>
          <w:szCs w:val="24"/>
        </w:rPr>
        <w:t xml:space="preserve"> </w:t>
      </w:r>
      <w:bookmarkStart w:id="13" w:name="_Toc64465085"/>
    </w:p>
    <w:p w14:paraId="477B9F8E" w14:textId="22F3C067" w:rsidR="009F7841" w:rsidRDefault="009F7841" w:rsidP="00807EF0">
      <w:pPr>
        <w:ind w:left="360"/>
        <w:rPr>
          <w:rFonts w:ascii="Arial" w:hAnsi="Arial" w:cs="Arial"/>
          <w:sz w:val="24"/>
          <w:szCs w:val="24"/>
        </w:rPr>
      </w:pPr>
    </w:p>
    <w:p w14:paraId="7C290150" w14:textId="2E02C466" w:rsidR="009F7841" w:rsidRDefault="009F7841" w:rsidP="00807EF0">
      <w:pPr>
        <w:ind w:left="360"/>
        <w:rPr>
          <w:rFonts w:ascii="Arial" w:hAnsi="Arial" w:cs="Arial"/>
          <w:sz w:val="24"/>
          <w:szCs w:val="24"/>
        </w:rPr>
      </w:pPr>
    </w:p>
    <w:p w14:paraId="3B353E78" w14:textId="77777777" w:rsidR="009F7841" w:rsidRPr="00911EE8" w:rsidRDefault="009F7841" w:rsidP="00807EF0">
      <w:pPr>
        <w:ind w:left="360"/>
        <w:rPr>
          <w:rFonts w:ascii="Arial" w:hAnsi="Arial" w:cs="Arial"/>
          <w:sz w:val="24"/>
          <w:szCs w:val="24"/>
        </w:rPr>
      </w:pPr>
    </w:p>
    <w:p w14:paraId="47C8957B" w14:textId="46FB22CF" w:rsidR="009F0CC1" w:rsidRPr="00911EE8" w:rsidRDefault="009F0CC1" w:rsidP="006244CC">
      <w:pPr>
        <w:pStyle w:val="Heading2"/>
        <w:numPr>
          <w:ilvl w:val="0"/>
          <w:numId w:val="12"/>
        </w:numPr>
        <w:rPr>
          <w:rFonts w:ascii="Arial" w:hAnsi="Arial" w:cs="Arial"/>
          <w:color w:val="C00000"/>
          <w:sz w:val="24"/>
          <w:szCs w:val="24"/>
        </w:rPr>
      </w:pPr>
      <w:bookmarkStart w:id="14" w:name="_Toc106718511"/>
      <w:r w:rsidRPr="00911EE8">
        <w:rPr>
          <w:rFonts w:ascii="Arial" w:hAnsi="Arial" w:cs="Arial"/>
          <w:color w:val="C00000"/>
          <w:sz w:val="24"/>
          <w:szCs w:val="24"/>
        </w:rPr>
        <w:lastRenderedPageBreak/>
        <w:t>Journ</w:t>
      </w:r>
      <w:r w:rsidR="006244CC" w:rsidRPr="00911EE8">
        <w:rPr>
          <w:rFonts w:ascii="Arial" w:hAnsi="Arial" w:cs="Arial"/>
          <w:color w:val="C00000"/>
          <w:sz w:val="24"/>
          <w:szCs w:val="24"/>
        </w:rPr>
        <w:t>eys</w:t>
      </w:r>
      <w:r w:rsidRPr="00911EE8">
        <w:rPr>
          <w:rFonts w:ascii="Arial" w:hAnsi="Arial" w:cs="Arial"/>
          <w:color w:val="C00000"/>
          <w:sz w:val="24"/>
          <w:szCs w:val="24"/>
        </w:rPr>
        <w:t xml:space="preserve"> to the UK</w:t>
      </w:r>
      <w:bookmarkEnd w:id="13"/>
      <w:bookmarkEnd w:id="14"/>
    </w:p>
    <w:p w14:paraId="33195E43" w14:textId="5AF8A053" w:rsidR="00DA5FB7" w:rsidRPr="00911EE8" w:rsidRDefault="006244CC" w:rsidP="00A92923">
      <w:pPr>
        <w:rPr>
          <w:rFonts w:ascii="Arial" w:hAnsi="Arial" w:cs="Arial"/>
          <w:b/>
          <w:bCs/>
          <w:sz w:val="24"/>
          <w:szCs w:val="24"/>
        </w:rPr>
      </w:pPr>
      <w:r w:rsidRPr="00911EE8">
        <w:rPr>
          <w:rFonts w:ascii="Arial" w:hAnsi="Arial" w:cs="Arial"/>
          <w:b/>
          <w:bCs/>
          <w:sz w:val="24"/>
          <w:szCs w:val="24"/>
        </w:rPr>
        <w:t xml:space="preserve">Films, TV series and books that provide an insight into the journeys of asylum seekers and refugees </w:t>
      </w:r>
    </w:p>
    <w:p w14:paraId="541FF1C9" w14:textId="430D2C51" w:rsidR="00DA5FB7" w:rsidRPr="00911EE8" w:rsidRDefault="00DB5682" w:rsidP="00A92923">
      <w:pPr>
        <w:rPr>
          <w:rFonts w:ascii="Arial" w:hAnsi="Arial" w:cs="Arial"/>
          <w:b/>
          <w:bCs/>
          <w:color w:val="8F0000" w:themeColor="accent1" w:themeShade="BF"/>
          <w:sz w:val="24"/>
          <w:szCs w:val="24"/>
        </w:rPr>
      </w:pPr>
      <w:r w:rsidRPr="00911EE8">
        <w:rPr>
          <w:rFonts w:ascii="Arial" w:hAnsi="Arial" w:cs="Arial"/>
          <w:noProof/>
          <w:sz w:val="24"/>
          <w:szCs w:val="24"/>
        </w:rPr>
        <w:drawing>
          <wp:inline distT="0" distB="0" distL="0" distR="0" wp14:anchorId="7C24786B" wp14:editId="10DC6791">
            <wp:extent cx="1144905" cy="1564576"/>
            <wp:effectExtent l="0" t="0" r="0" b="0"/>
            <wp:docPr id="1" name="Picture 1" descr="Image result for the lightless s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the lightless sky"/>
                    <pic:cNvPicPr>
                      <a:picLocks noChangeAspect="1" noChangeArrowheads="1"/>
                    </pic:cNvPicPr>
                  </pic:nvPicPr>
                  <pic:blipFill>
                    <a:blip r:embed="rId72" cstate="print">
                      <a:extLst>
                        <a:ext uri="{28A0092B-C50C-407E-A947-70E740481C1C}">
                          <a14:useLocalDpi xmlns:a14="http://schemas.microsoft.com/office/drawing/2010/main" val="0"/>
                        </a:ext>
                      </a:extLst>
                    </a:blip>
                    <a:srcRect/>
                    <a:stretch>
                      <a:fillRect/>
                    </a:stretch>
                  </pic:blipFill>
                  <pic:spPr bwMode="auto">
                    <a:xfrm>
                      <a:off x="0" y="0"/>
                      <a:ext cx="1190455" cy="1626823"/>
                    </a:xfrm>
                    <a:prstGeom prst="rect">
                      <a:avLst/>
                    </a:prstGeom>
                    <a:noFill/>
                    <a:ln>
                      <a:noFill/>
                    </a:ln>
                  </pic:spPr>
                </pic:pic>
              </a:graphicData>
            </a:graphic>
          </wp:inline>
        </w:drawing>
      </w:r>
      <w:r w:rsidR="00C76AD3" w:rsidRPr="00911EE8">
        <w:rPr>
          <w:rFonts w:ascii="Arial" w:hAnsi="Arial" w:cs="Arial"/>
          <w:noProof/>
          <w:sz w:val="24"/>
          <w:szCs w:val="24"/>
        </w:rPr>
        <w:t xml:space="preserve"> </w:t>
      </w:r>
      <w:r w:rsidR="00C76AD3" w:rsidRPr="00911EE8">
        <w:rPr>
          <w:rFonts w:ascii="Arial" w:hAnsi="Arial" w:cs="Arial"/>
          <w:noProof/>
          <w:sz w:val="24"/>
          <w:szCs w:val="24"/>
        </w:rPr>
        <w:drawing>
          <wp:inline distT="0" distB="0" distL="0" distR="0" wp14:anchorId="2866EDCF" wp14:editId="1716C4C8">
            <wp:extent cx="1221640" cy="1574800"/>
            <wp:effectExtent l="0" t="0" r="0" b="6350"/>
            <wp:docPr id="3" name="Picture 3" descr="Image result for sitting in limb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Image result for sitting in limbo"/>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a:off x="0" y="0"/>
                      <a:ext cx="1302355" cy="1678849"/>
                    </a:xfrm>
                    <a:prstGeom prst="rect">
                      <a:avLst/>
                    </a:prstGeom>
                    <a:noFill/>
                    <a:ln>
                      <a:noFill/>
                    </a:ln>
                  </pic:spPr>
                </pic:pic>
              </a:graphicData>
            </a:graphic>
          </wp:inline>
        </w:drawing>
      </w:r>
      <w:r w:rsidR="00434C6C" w:rsidRPr="00911EE8">
        <w:rPr>
          <w:rFonts w:ascii="Arial" w:hAnsi="Arial" w:cs="Arial"/>
          <w:noProof/>
          <w:sz w:val="24"/>
          <w:szCs w:val="24"/>
        </w:rPr>
        <w:t xml:space="preserve"> </w:t>
      </w:r>
      <w:r w:rsidR="00434C6C" w:rsidRPr="00911EE8">
        <w:rPr>
          <w:rFonts w:ascii="Arial" w:hAnsi="Arial" w:cs="Arial"/>
          <w:noProof/>
          <w:sz w:val="24"/>
          <w:szCs w:val="24"/>
        </w:rPr>
        <w:drawing>
          <wp:inline distT="0" distB="0" distL="0" distR="0" wp14:anchorId="70AD7A9E" wp14:editId="0D2C6482">
            <wp:extent cx="1981200" cy="1600256"/>
            <wp:effectExtent l="0" t="0" r="0" b="0"/>
            <wp:docPr id="5" name="Picture 5" descr="Image result for for sam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Image result for for sama"/>
                    <pic:cNvPicPr>
                      <a:picLocks noChangeAspect="1" noChangeArrowheads="1"/>
                    </pic:cNvPicPr>
                  </pic:nvPicPr>
                  <pic:blipFill>
                    <a:blip r:embed="rId74" cstate="print">
                      <a:extLst>
                        <a:ext uri="{28A0092B-C50C-407E-A947-70E740481C1C}">
                          <a14:useLocalDpi xmlns:a14="http://schemas.microsoft.com/office/drawing/2010/main" val="0"/>
                        </a:ext>
                      </a:extLst>
                    </a:blip>
                    <a:srcRect/>
                    <a:stretch>
                      <a:fillRect/>
                    </a:stretch>
                  </pic:blipFill>
                  <pic:spPr bwMode="auto">
                    <a:xfrm>
                      <a:off x="0" y="0"/>
                      <a:ext cx="2029899" cy="1639591"/>
                    </a:xfrm>
                    <a:prstGeom prst="rect">
                      <a:avLst/>
                    </a:prstGeom>
                    <a:noFill/>
                    <a:ln>
                      <a:noFill/>
                    </a:ln>
                  </pic:spPr>
                </pic:pic>
              </a:graphicData>
            </a:graphic>
          </wp:inline>
        </w:drawing>
      </w:r>
      <w:r w:rsidR="000F22CB" w:rsidRPr="00911EE8">
        <w:rPr>
          <w:rFonts w:ascii="Arial" w:hAnsi="Arial" w:cs="Arial"/>
          <w:sz w:val="24"/>
          <w:szCs w:val="24"/>
        </w:rPr>
        <w:t xml:space="preserve"> </w:t>
      </w:r>
      <w:r w:rsidR="000F22CB" w:rsidRPr="00911EE8">
        <w:rPr>
          <w:rFonts w:ascii="Arial" w:hAnsi="Arial" w:cs="Arial"/>
          <w:noProof/>
          <w:sz w:val="24"/>
          <w:szCs w:val="24"/>
        </w:rPr>
        <w:drawing>
          <wp:inline distT="0" distB="0" distL="0" distR="0" wp14:anchorId="1E773A4E" wp14:editId="2614B3EA">
            <wp:extent cx="1751321" cy="1592781"/>
            <wp:effectExtent l="0" t="0" r="1905" b="7620"/>
            <wp:docPr id="7" name="Picture 7" descr="Image result for once upon a time in iraq"/>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Image result for once upon a time in iraq"/>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bwMode="auto">
                    <a:xfrm>
                      <a:off x="0" y="0"/>
                      <a:ext cx="1805973" cy="1642485"/>
                    </a:xfrm>
                    <a:prstGeom prst="rect">
                      <a:avLst/>
                    </a:prstGeom>
                    <a:noFill/>
                    <a:ln>
                      <a:noFill/>
                    </a:ln>
                  </pic:spPr>
                </pic:pic>
              </a:graphicData>
            </a:graphic>
          </wp:inline>
        </w:drawing>
      </w:r>
    </w:p>
    <w:p w14:paraId="6B9EC565" w14:textId="33172A00" w:rsidR="00421528" w:rsidRPr="00911EE8" w:rsidRDefault="00421528" w:rsidP="005C7042">
      <w:pPr>
        <w:rPr>
          <w:rFonts w:ascii="Arial" w:hAnsi="Arial" w:cs="Arial"/>
          <w:sz w:val="24"/>
          <w:szCs w:val="24"/>
        </w:rPr>
      </w:pPr>
      <w:r w:rsidRPr="00911EE8">
        <w:rPr>
          <w:rFonts w:ascii="Arial" w:hAnsi="Arial" w:cs="Arial"/>
          <w:b/>
          <w:bCs/>
          <w:sz w:val="24"/>
          <w:szCs w:val="24"/>
        </w:rPr>
        <w:t>Sitting In Limbo</w:t>
      </w:r>
      <w:r w:rsidRPr="00911EE8">
        <w:rPr>
          <w:rFonts w:ascii="Arial" w:hAnsi="Arial" w:cs="Arial"/>
          <w:sz w:val="24"/>
          <w:szCs w:val="24"/>
        </w:rPr>
        <w:t xml:space="preserve"> (BBC) - drama inspired by the Windrush scandal. This offers a good insight into the asylum process and detention system)  </w:t>
      </w:r>
    </w:p>
    <w:p w14:paraId="57BC220E" w14:textId="219C1398" w:rsidR="00CB093F" w:rsidRPr="00911EE8" w:rsidRDefault="00CB093F" w:rsidP="005C7042">
      <w:pPr>
        <w:rPr>
          <w:rFonts w:ascii="Arial" w:hAnsi="Arial" w:cs="Arial"/>
          <w:sz w:val="24"/>
          <w:szCs w:val="24"/>
        </w:rPr>
      </w:pPr>
      <w:r w:rsidRPr="00911EE8">
        <w:rPr>
          <w:rFonts w:ascii="Arial" w:hAnsi="Arial" w:cs="Arial"/>
          <w:b/>
          <w:bCs/>
          <w:sz w:val="24"/>
          <w:szCs w:val="24"/>
        </w:rPr>
        <w:t>For Sama</w:t>
      </w:r>
      <w:r w:rsidRPr="00911EE8">
        <w:rPr>
          <w:rFonts w:ascii="Arial" w:hAnsi="Arial" w:cs="Arial"/>
          <w:sz w:val="24"/>
          <w:szCs w:val="24"/>
        </w:rPr>
        <w:t xml:space="preserve"> (Channel 4) – documentary about the uprisings in Aleppo, Syria from the perspective of a young female journalist and mother</w:t>
      </w:r>
      <w:r w:rsidR="00FD40C2" w:rsidRPr="00911EE8">
        <w:rPr>
          <w:rFonts w:ascii="Arial" w:hAnsi="Arial" w:cs="Arial"/>
          <w:sz w:val="24"/>
          <w:szCs w:val="24"/>
        </w:rPr>
        <w:t>.</w:t>
      </w:r>
    </w:p>
    <w:p w14:paraId="2D39EFA7" w14:textId="37C4485B" w:rsidR="00CB093F" w:rsidRPr="00911EE8" w:rsidRDefault="00CB093F" w:rsidP="005C7042">
      <w:pPr>
        <w:rPr>
          <w:rFonts w:ascii="Arial" w:hAnsi="Arial" w:cs="Arial"/>
          <w:sz w:val="24"/>
          <w:szCs w:val="24"/>
        </w:rPr>
      </w:pPr>
      <w:r w:rsidRPr="00911EE8">
        <w:rPr>
          <w:rFonts w:ascii="Arial" w:hAnsi="Arial" w:cs="Arial"/>
          <w:b/>
          <w:bCs/>
          <w:sz w:val="24"/>
          <w:szCs w:val="24"/>
        </w:rPr>
        <w:t>Fire at Sea</w:t>
      </w:r>
      <w:r w:rsidRPr="00911EE8">
        <w:rPr>
          <w:rFonts w:ascii="Arial" w:hAnsi="Arial" w:cs="Arial"/>
          <w:sz w:val="24"/>
          <w:szCs w:val="24"/>
        </w:rPr>
        <w:t xml:space="preserve"> (Amazon Prime and Curzon Home Cinema) – ‘Gianfranco </w:t>
      </w:r>
      <w:proofErr w:type="spellStart"/>
      <w:r w:rsidRPr="00911EE8">
        <w:rPr>
          <w:rFonts w:ascii="Arial" w:hAnsi="Arial" w:cs="Arial"/>
          <w:sz w:val="24"/>
          <w:szCs w:val="24"/>
        </w:rPr>
        <w:t>Rosi’s</w:t>
      </w:r>
      <w:proofErr w:type="spellEnd"/>
      <w:r w:rsidRPr="00911EE8">
        <w:rPr>
          <w:rFonts w:ascii="Arial" w:hAnsi="Arial" w:cs="Arial"/>
          <w:sz w:val="24"/>
          <w:szCs w:val="24"/>
        </w:rPr>
        <w:t xml:space="preserve"> incisive, poignant and deeply moving portrait of the Mediterranean island of Lampedusa - and the humanitarian crisis occurring in the seas around it - is both a masterly work of documentary filmmaking and a timely call for urgent action.’</w:t>
      </w:r>
    </w:p>
    <w:p w14:paraId="236E6188" w14:textId="4F6A494B" w:rsidR="00CB093F" w:rsidRPr="00911EE8" w:rsidRDefault="00CB093F" w:rsidP="005C7042">
      <w:pPr>
        <w:rPr>
          <w:rFonts w:ascii="Arial" w:hAnsi="Arial" w:cs="Arial"/>
          <w:sz w:val="24"/>
          <w:szCs w:val="24"/>
        </w:rPr>
      </w:pPr>
      <w:r w:rsidRPr="00911EE8">
        <w:rPr>
          <w:rFonts w:ascii="Arial" w:hAnsi="Arial" w:cs="Arial"/>
          <w:b/>
          <w:bCs/>
          <w:sz w:val="24"/>
          <w:szCs w:val="24"/>
        </w:rPr>
        <w:t>Once Upon a Time in Iraq</w:t>
      </w:r>
      <w:r w:rsidRPr="00911EE8">
        <w:rPr>
          <w:rFonts w:ascii="Arial" w:hAnsi="Arial" w:cs="Arial"/>
          <w:sz w:val="24"/>
          <w:szCs w:val="24"/>
        </w:rPr>
        <w:t xml:space="preserve"> (BBC series) - personal archives from civilians and soldiers from both sides of the conflict.  </w:t>
      </w:r>
    </w:p>
    <w:p w14:paraId="7F319817" w14:textId="1DAD7BAD" w:rsidR="00CB093F" w:rsidRPr="00911EE8" w:rsidRDefault="00CB093F" w:rsidP="005C7042">
      <w:pPr>
        <w:rPr>
          <w:rFonts w:ascii="Arial" w:hAnsi="Arial" w:cs="Arial"/>
          <w:sz w:val="24"/>
          <w:szCs w:val="24"/>
        </w:rPr>
      </w:pPr>
      <w:r w:rsidRPr="00911EE8">
        <w:rPr>
          <w:rFonts w:ascii="Arial" w:hAnsi="Arial" w:cs="Arial"/>
          <w:b/>
          <w:bCs/>
          <w:sz w:val="24"/>
          <w:szCs w:val="24"/>
        </w:rPr>
        <w:t xml:space="preserve">Home </w:t>
      </w:r>
      <w:r w:rsidRPr="00911EE8">
        <w:rPr>
          <w:rFonts w:ascii="Arial" w:hAnsi="Arial" w:cs="Arial"/>
          <w:sz w:val="24"/>
          <w:szCs w:val="24"/>
        </w:rPr>
        <w:t>(Channel 4) – ‘Comedy series written by and starring Rufus Jones, that deftly gets to the essence of home and family through the eyes of Syrian asylum-seeker Sami’.</w:t>
      </w:r>
    </w:p>
    <w:p w14:paraId="439D6837" w14:textId="19AE1E36" w:rsidR="00CB093F" w:rsidRPr="00911EE8" w:rsidRDefault="00CB093F" w:rsidP="005C7042">
      <w:pPr>
        <w:rPr>
          <w:rFonts w:ascii="Arial" w:hAnsi="Arial" w:cs="Arial"/>
          <w:sz w:val="24"/>
          <w:szCs w:val="24"/>
        </w:rPr>
      </w:pPr>
      <w:r w:rsidRPr="00911EE8">
        <w:rPr>
          <w:rFonts w:ascii="Arial" w:hAnsi="Arial" w:cs="Arial"/>
          <w:b/>
          <w:bCs/>
          <w:sz w:val="24"/>
          <w:szCs w:val="24"/>
        </w:rPr>
        <w:t>Born In Syria</w:t>
      </w:r>
      <w:r w:rsidRPr="00911EE8">
        <w:rPr>
          <w:rFonts w:ascii="Arial" w:hAnsi="Arial" w:cs="Arial"/>
          <w:sz w:val="24"/>
          <w:szCs w:val="24"/>
        </w:rPr>
        <w:t xml:space="preserve"> (Netflix) – ‘This intimate documentary follows a group of Syrian </w:t>
      </w:r>
      <w:proofErr w:type="gramStart"/>
      <w:r w:rsidRPr="00911EE8">
        <w:rPr>
          <w:rFonts w:ascii="Arial" w:hAnsi="Arial" w:cs="Arial"/>
          <w:sz w:val="24"/>
          <w:szCs w:val="24"/>
        </w:rPr>
        <w:t>children</w:t>
      </w:r>
      <w:proofErr w:type="gramEnd"/>
      <w:r w:rsidRPr="00911EE8">
        <w:rPr>
          <w:rFonts w:ascii="Arial" w:hAnsi="Arial" w:cs="Arial"/>
          <w:sz w:val="24"/>
          <w:szCs w:val="24"/>
        </w:rPr>
        <w:t xml:space="preserve"> refugees who narrowly escape a life of torment and integrate into a foreign land.’</w:t>
      </w:r>
    </w:p>
    <w:p w14:paraId="76824D80" w14:textId="78C1C5F8" w:rsidR="005B144A" w:rsidRPr="00911EE8" w:rsidRDefault="007A36D3" w:rsidP="005C7042">
      <w:pPr>
        <w:rPr>
          <w:rFonts w:ascii="Arial" w:hAnsi="Arial" w:cs="Arial"/>
          <w:sz w:val="24"/>
          <w:szCs w:val="24"/>
        </w:rPr>
      </w:pPr>
      <w:r w:rsidRPr="00911EE8">
        <w:rPr>
          <w:rFonts w:ascii="Arial" w:hAnsi="Arial" w:cs="Arial"/>
          <w:b/>
          <w:bCs/>
          <w:sz w:val="24"/>
          <w:szCs w:val="24"/>
        </w:rPr>
        <w:t>Tears of Salt</w:t>
      </w:r>
      <w:r w:rsidRPr="00911EE8">
        <w:rPr>
          <w:rFonts w:ascii="Arial" w:hAnsi="Arial" w:cs="Arial"/>
          <w:sz w:val="24"/>
          <w:szCs w:val="24"/>
        </w:rPr>
        <w:t xml:space="preserve"> by </w:t>
      </w:r>
      <w:r w:rsidR="005B144A" w:rsidRPr="00911EE8">
        <w:rPr>
          <w:rFonts w:ascii="Arial" w:hAnsi="Arial" w:cs="Arial"/>
          <w:sz w:val="24"/>
          <w:szCs w:val="24"/>
        </w:rPr>
        <w:t xml:space="preserve">Dr </w:t>
      </w:r>
      <w:r w:rsidRPr="00911EE8">
        <w:rPr>
          <w:rFonts w:ascii="Arial" w:hAnsi="Arial" w:cs="Arial"/>
          <w:sz w:val="24"/>
          <w:szCs w:val="24"/>
        </w:rPr>
        <w:t xml:space="preserve">Pietro </w:t>
      </w:r>
      <w:proofErr w:type="spellStart"/>
      <w:r w:rsidRPr="00911EE8">
        <w:rPr>
          <w:rFonts w:ascii="Arial" w:hAnsi="Arial" w:cs="Arial"/>
          <w:sz w:val="24"/>
          <w:szCs w:val="24"/>
        </w:rPr>
        <w:t>Bartolo</w:t>
      </w:r>
      <w:proofErr w:type="spellEnd"/>
      <w:r w:rsidR="005B144A" w:rsidRPr="00911EE8">
        <w:rPr>
          <w:rFonts w:ascii="Arial" w:hAnsi="Arial" w:cs="Arial"/>
          <w:sz w:val="24"/>
          <w:szCs w:val="24"/>
        </w:rPr>
        <w:t xml:space="preserve"> who writes about his </w:t>
      </w:r>
      <w:r w:rsidR="00AE4CD4" w:rsidRPr="00911EE8">
        <w:rPr>
          <w:rFonts w:ascii="Arial" w:hAnsi="Arial" w:cs="Arial"/>
          <w:sz w:val="24"/>
          <w:szCs w:val="24"/>
        </w:rPr>
        <w:t xml:space="preserve">running a lone medical clinic on the island of Lampedusa where hundreds of thousands of African and Middle Eastern refugees have travelled through in the hope of making a new life in Europe. </w:t>
      </w:r>
    </w:p>
    <w:p w14:paraId="3CD4C0D7" w14:textId="4C79E54A" w:rsidR="00F66DB1" w:rsidRPr="00911EE8" w:rsidRDefault="00F66DB1" w:rsidP="005C7042">
      <w:pPr>
        <w:rPr>
          <w:rFonts w:ascii="Arial" w:hAnsi="Arial" w:cs="Arial"/>
          <w:sz w:val="24"/>
          <w:szCs w:val="24"/>
        </w:rPr>
      </w:pPr>
      <w:r w:rsidRPr="00911EE8">
        <w:rPr>
          <w:rFonts w:ascii="Arial" w:hAnsi="Arial" w:cs="Arial"/>
          <w:b/>
          <w:bCs/>
          <w:sz w:val="24"/>
          <w:szCs w:val="24"/>
        </w:rPr>
        <w:t>His House</w:t>
      </w:r>
      <w:r w:rsidRPr="00911EE8">
        <w:rPr>
          <w:rFonts w:ascii="Arial" w:hAnsi="Arial" w:cs="Arial"/>
          <w:sz w:val="24"/>
          <w:szCs w:val="24"/>
        </w:rPr>
        <w:t xml:space="preserve"> is a horror film (available on Netflix) about a</w:t>
      </w:r>
      <w:r w:rsidRPr="00911EE8">
        <w:rPr>
          <w:rFonts w:ascii="Arial" w:hAnsi="Arial" w:cs="Arial"/>
          <w:color w:val="4D5156"/>
          <w:sz w:val="24"/>
          <w:szCs w:val="24"/>
          <w:shd w:val="clear" w:color="auto" w:fill="FFFFFF"/>
        </w:rPr>
        <w:t xml:space="preserve"> refugee couple who make a harrowing escape from war-torn South Sudan, but then they struggle to adjust to their new life in an English town that has an evil lurking beneath the surface. </w:t>
      </w:r>
    </w:p>
    <w:p w14:paraId="2AEFF757" w14:textId="0665E54C" w:rsidR="00C545AD" w:rsidRPr="00911EE8" w:rsidRDefault="00DC0EBA" w:rsidP="005C7042">
      <w:pPr>
        <w:rPr>
          <w:rFonts w:ascii="Arial" w:hAnsi="Arial" w:cs="Arial"/>
          <w:sz w:val="24"/>
          <w:szCs w:val="24"/>
        </w:rPr>
      </w:pPr>
      <w:r w:rsidRPr="00911EE8">
        <w:rPr>
          <w:rFonts w:ascii="Arial" w:hAnsi="Arial" w:cs="Arial"/>
          <w:b/>
          <w:bCs/>
          <w:color w:val="4D5156"/>
          <w:sz w:val="24"/>
          <w:szCs w:val="24"/>
          <w:shd w:val="clear" w:color="auto" w:fill="FFFFFF"/>
        </w:rPr>
        <w:t>The Girl from Alep</w:t>
      </w:r>
      <w:r w:rsidR="00F56055" w:rsidRPr="00911EE8">
        <w:rPr>
          <w:rFonts w:ascii="Arial" w:hAnsi="Arial" w:cs="Arial"/>
          <w:b/>
          <w:bCs/>
          <w:color w:val="4D5156"/>
          <w:sz w:val="24"/>
          <w:szCs w:val="24"/>
          <w:shd w:val="clear" w:color="auto" w:fill="FFFFFF"/>
        </w:rPr>
        <w:t>p</w:t>
      </w:r>
      <w:r w:rsidRPr="00911EE8">
        <w:rPr>
          <w:rFonts w:ascii="Arial" w:hAnsi="Arial" w:cs="Arial"/>
          <w:b/>
          <w:bCs/>
          <w:color w:val="4D5156"/>
          <w:sz w:val="24"/>
          <w:szCs w:val="24"/>
          <w:shd w:val="clear" w:color="auto" w:fill="FFFFFF"/>
        </w:rPr>
        <w:t>o</w:t>
      </w:r>
      <w:r w:rsidRPr="00911EE8">
        <w:rPr>
          <w:rFonts w:ascii="Arial" w:hAnsi="Arial" w:cs="Arial"/>
          <w:color w:val="4D5156"/>
          <w:sz w:val="24"/>
          <w:szCs w:val="24"/>
          <w:shd w:val="clear" w:color="auto" w:fill="FFFFFF"/>
        </w:rPr>
        <w:t xml:space="preserve">: by </w:t>
      </w:r>
      <w:proofErr w:type="spellStart"/>
      <w:r w:rsidRPr="00911EE8">
        <w:rPr>
          <w:rFonts w:ascii="Arial" w:hAnsi="Arial" w:cs="Arial"/>
          <w:color w:val="4D5156"/>
          <w:sz w:val="24"/>
          <w:szCs w:val="24"/>
          <w:shd w:val="clear" w:color="auto" w:fill="FFFFFF"/>
        </w:rPr>
        <w:t>Nujeen</w:t>
      </w:r>
      <w:proofErr w:type="spellEnd"/>
      <w:r w:rsidRPr="00911EE8">
        <w:rPr>
          <w:rFonts w:ascii="Arial" w:hAnsi="Arial" w:cs="Arial"/>
          <w:color w:val="4D5156"/>
          <w:sz w:val="24"/>
          <w:szCs w:val="24"/>
          <w:shd w:val="clear" w:color="auto" w:fill="FFFFFF"/>
        </w:rPr>
        <w:t xml:space="preserve"> Mustafa</w:t>
      </w:r>
      <w:r w:rsidR="00C545AD" w:rsidRPr="00911EE8">
        <w:rPr>
          <w:rFonts w:ascii="Arial" w:hAnsi="Arial" w:cs="Arial"/>
          <w:color w:val="4D5156"/>
          <w:sz w:val="24"/>
          <w:szCs w:val="24"/>
          <w:shd w:val="clear" w:color="auto" w:fill="FFFFFF"/>
        </w:rPr>
        <w:t>. Inspiring story about</w:t>
      </w:r>
      <w:r w:rsidR="00F56055" w:rsidRPr="00911EE8">
        <w:rPr>
          <w:rFonts w:ascii="Arial" w:hAnsi="Arial" w:cs="Arial"/>
          <w:color w:val="4D5156"/>
          <w:sz w:val="24"/>
          <w:szCs w:val="24"/>
          <w:shd w:val="clear" w:color="auto" w:fill="FFFFFF"/>
        </w:rPr>
        <w:t xml:space="preserve"> </w:t>
      </w:r>
      <w:proofErr w:type="spellStart"/>
      <w:r w:rsidR="00F56055" w:rsidRPr="00911EE8">
        <w:rPr>
          <w:rFonts w:ascii="Arial" w:hAnsi="Arial" w:cs="Arial"/>
          <w:color w:val="4D5156"/>
          <w:sz w:val="24"/>
          <w:szCs w:val="24"/>
          <w:shd w:val="clear" w:color="auto" w:fill="FFFFFF"/>
        </w:rPr>
        <w:t>Nujeen</w:t>
      </w:r>
      <w:proofErr w:type="spellEnd"/>
      <w:r w:rsidR="00F56055" w:rsidRPr="00911EE8">
        <w:rPr>
          <w:rFonts w:ascii="Arial" w:hAnsi="Arial" w:cs="Arial"/>
          <w:color w:val="4D5156"/>
          <w:sz w:val="24"/>
          <w:szCs w:val="24"/>
          <w:shd w:val="clear" w:color="auto" w:fill="FFFFFF"/>
        </w:rPr>
        <w:t xml:space="preserve">, a teenager born with cerebral palsy, whose makes it through a harrowing journey from war-ravaged Syria to Germany in a wheelchair. </w:t>
      </w:r>
    </w:p>
    <w:p w14:paraId="10EBEFA8" w14:textId="573E5F8A" w:rsidR="00807EF0" w:rsidRPr="00911EE8" w:rsidRDefault="005C7042" w:rsidP="005C7042">
      <w:pPr>
        <w:rPr>
          <w:rFonts w:ascii="Arial" w:hAnsi="Arial" w:cs="Arial"/>
          <w:sz w:val="24"/>
          <w:szCs w:val="24"/>
        </w:rPr>
      </w:pPr>
      <w:r w:rsidRPr="00911EE8">
        <w:rPr>
          <w:rFonts w:ascii="Arial" w:hAnsi="Arial" w:cs="Arial"/>
          <w:b/>
          <w:bCs/>
          <w:sz w:val="24"/>
          <w:szCs w:val="24"/>
        </w:rPr>
        <w:lastRenderedPageBreak/>
        <w:t>The Lightless Sky</w:t>
      </w:r>
      <w:r w:rsidRPr="00911EE8">
        <w:rPr>
          <w:rFonts w:ascii="Arial" w:hAnsi="Arial" w:cs="Arial"/>
          <w:sz w:val="24"/>
          <w:szCs w:val="24"/>
        </w:rPr>
        <w:t xml:space="preserve"> by Gulwali </w:t>
      </w:r>
      <w:proofErr w:type="spellStart"/>
      <w:r w:rsidRPr="00911EE8">
        <w:rPr>
          <w:rFonts w:ascii="Arial" w:hAnsi="Arial" w:cs="Arial"/>
          <w:sz w:val="24"/>
          <w:szCs w:val="24"/>
        </w:rPr>
        <w:t>Passarlay</w:t>
      </w:r>
      <w:proofErr w:type="spellEnd"/>
      <w:r w:rsidRPr="00911EE8">
        <w:rPr>
          <w:rFonts w:ascii="Arial" w:hAnsi="Arial" w:cs="Arial"/>
          <w:sz w:val="24"/>
          <w:szCs w:val="24"/>
        </w:rPr>
        <w:t xml:space="preserve"> about his journey from Afghanistan to safety in the UK as an unaccompanied child refugee.</w:t>
      </w:r>
    </w:p>
    <w:p w14:paraId="6A54EC4E" w14:textId="669F70BE" w:rsidR="00807EF0" w:rsidRPr="00911EE8" w:rsidRDefault="00514035" w:rsidP="005C7042">
      <w:pPr>
        <w:rPr>
          <w:rFonts w:ascii="Arial" w:hAnsi="Arial" w:cs="Arial"/>
          <w:sz w:val="24"/>
          <w:szCs w:val="24"/>
        </w:rPr>
      </w:pPr>
      <w:hyperlink r:id="rId76" w:history="1">
        <w:r w:rsidR="00F56055" w:rsidRPr="00911EE8">
          <w:rPr>
            <w:rStyle w:val="Hyperlink"/>
            <w:rFonts w:ascii="Arial" w:hAnsi="Arial" w:cs="Arial"/>
            <w:b/>
            <w:bCs/>
            <w:sz w:val="24"/>
            <w:szCs w:val="24"/>
          </w:rPr>
          <w:t>Surviving to Thriving​ playlist of short films</w:t>
        </w:r>
      </w:hyperlink>
      <w:r w:rsidR="00F56055" w:rsidRPr="00911EE8">
        <w:rPr>
          <w:rStyle w:val="Hyperlink"/>
          <w:rFonts w:ascii="Arial" w:hAnsi="Arial" w:cs="Arial"/>
          <w:sz w:val="24"/>
          <w:szCs w:val="24"/>
        </w:rPr>
        <w:t xml:space="preserve"> </w:t>
      </w:r>
      <w:r w:rsidR="00F56055" w:rsidRPr="00911EE8">
        <w:rPr>
          <w:rFonts w:ascii="Arial" w:hAnsi="Arial" w:cs="Arial"/>
          <w:sz w:val="24"/>
          <w:szCs w:val="24"/>
        </w:rPr>
        <w:t xml:space="preserve">This is a playlist of 16 short films produced by young people about their experiences on issues such as loneliness, </w:t>
      </w:r>
      <w:r w:rsidR="005C7042" w:rsidRPr="00911EE8">
        <w:rPr>
          <w:rFonts w:ascii="Arial" w:hAnsi="Arial" w:cs="Arial"/>
          <w:sz w:val="24"/>
          <w:szCs w:val="24"/>
        </w:rPr>
        <w:t>education, prejudice and</w:t>
      </w:r>
      <w:r w:rsidR="00F56055" w:rsidRPr="00911EE8">
        <w:rPr>
          <w:rFonts w:ascii="Arial" w:hAnsi="Arial" w:cs="Arial"/>
          <w:sz w:val="24"/>
          <w:szCs w:val="24"/>
        </w:rPr>
        <w:t xml:space="preserve"> no right to work. The videos are no longer five minutes long </w:t>
      </w:r>
      <w:r w:rsidR="005C7042" w:rsidRPr="00911EE8">
        <w:rPr>
          <w:rFonts w:ascii="Arial" w:hAnsi="Arial" w:cs="Arial"/>
          <w:sz w:val="24"/>
          <w:szCs w:val="24"/>
        </w:rPr>
        <w:t xml:space="preserve">and provide an insight into young people’s experiences in the UK. </w:t>
      </w:r>
    </w:p>
    <w:p w14:paraId="5E1B0359" w14:textId="09F6496A" w:rsidR="00854B80" w:rsidRPr="00911EE8" w:rsidRDefault="00854B80" w:rsidP="00F56055">
      <w:pPr>
        <w:pStyle w:val="Heading2"/>
        <w:numPr>
          <w:ilvl w:val="0"/>
          <w:numId w:val="12"/>
        </w:numPr>
        <w:rPr>
          <w:rFonts w:ascii="Arial" w:hAnsi="Arial" w:cs="Arial"/>
          <w:color w:val="C00000"/>
          <w:sz w:val="24"/>
          <w:szCs w:val="24"/>
          <w:u w:val="single"/>
        </w:rPr>
      </w:pPr>
      <w:bookmarkStart w:id="15" w:name="_Toc64465087"/>
      <w:bookmarkStart w:id="16" w:name="_Toc106718512"/>
      <w:r w:rsidRPr="00911EE8">
        <w:rPr>
          <w:rFonts w:ascii="Arial" w:hAnsi="Arial" w:cs="Arial"/>
          <w:color w:val="C00000"/>
          <w:sz w:val="24"/>
          <w:szCs w:val="24"/>
          <w:u w:val="single"/>
        </w:rPr>
        <w:t>Mental health and wellbeing</w:t>
      </w:r>
      <w:bookmarkEnd w:id="15"/>
      <w:bookmarkEnd w:id="16"/>
      <w:r w:rsidRPr="00911EE8">
        <w:rPr>
          <w:rFonts w:ascii="Arial" w:hAnsi="Arial" w:cs="Arial"/>
          <w:color w:val="C00000"/>
          <w:sz w:val="24"/>
          <w:szCs w:val="24"/>
          <w:u w:val="single"/>
        </w:rPr>
        <w:t xml:space="preserve"> </w:t>
      </w:r>
    </w:p>
    <w:p w14:paraId="3799330E" w14:textId="785D7A5D" w:rsidR="00C517B3" w:rsidRPr="00911EE8" w:rsidRDefault="00807EF0" w:rsidP="00854B80">
      <w:pPr>
        <w:rPr>
          <w:rFonts w:ascii="Arial" w:hAnsi="Arial" w:cs="Arial"/>
          <w:b/>
          <w:bCs/>
          <w:sz w:val="24"/>
          <w:szCs w:val="24"/>
        </w:rPr>
      </w:pPr>
      <w:r w:rsidRPr="00911EE8">
        <w:rPr>
          <w:rFonts w:ascii="Arial" w:hAnsi="Arial" w:cs="Arial"/>
          <w:noProof/>
          <w:sz w:val="24"/>
          <w:szCs w:val="24"/>
        </w:rPr>
        <w:drawing>
          <wp:anchor distT="0" distB="0" distL="114300" distR="114300" simplePos="0" relativeHeight="251691008" behindDoc="0" locked="0" layoutInCell="1" allowOverlap="1" wp14:anchorId="7B4D3784" wp14:editId="0AD85316">
            <wp:simplePos x="0" y="0"/>
            <wp:positionH relativeFrom="margin">
              <wp:posOffset>4376738</wp:posOffset>
            </wp:positionH>
            <wp:positionV relativeFrom="margin">
              <wp:posOffset>4352925</wp:posOffset>
            </wp:positionV>
            <wp:extent cx="1773141" cy="2298576"/>
            <wp:effectExtent l="0" t="0" r="0" b="6985"/>
            <wp:wrapSquare wrapText="bothSides"/>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7" cstate="print">
                      <a:extLst>
                        <a:ext uri="{28A0092B-C50C-407E-A947-70E740481C1C}">
                          <a14:useLocalDpi xmlns:a14="http://schemas.microsoft.com/office/drawing/2010/main" val="0"/>
                        </a:ext>
                      </a:extLst>
                    </a:blip>
                    <a:srcRect l="11060" t="23853" r="58261" b="5443"/>
                    <a:stretch/>
                  </pic:blipFill>
                  <pic:spPr bwMode="auto">
                    <a:xfrm>
                      <a:off x="0" y="0"/>
                      <a:ext cx="1773141" cy="2298576"/>
                    </a:xfrm>
                    <a:prstGeom prst="rect">
                      <a:avLst/>
                    </a:prstGeom>
                    <a:ln>
                      <a:noFill/>
                    </a:ln>
                    <a:extLst>
                      <a:ext uri="{53640926-AAD7-44D8-BBD7-CCE9431645EC}">
                        <a14:shadowObscured xmlns:a14="http://schemas.microsoft.com/office/drawing/2010/main"/>
                      </a:ext>
                    </a:extLst>
                  </pic:spPr>
                </pic:pic>
              </a:graphicData>
            </a:graphic>
          </wp:anchor>
        </w:drawing>
      </w:r>
    </w:p>
    <w:bookmarkStart w:id="17" w:name="_Toc62046528"/>
    <w:bookmarkStart w:id="18" w:name="_Toc62046454"/>
    <w:bookmarkStart w:id="19" w:name="_Toc62045957"/>
    <w:p w14:paraId="21317CC9" w14:textId="1820BAB8" w:rsidR="009E6E95" w:rsidRPr="00911EE8" w:rsidRDefault="009E6E95" w:rsidP="006A4032">
      <w:pPr>
        <w:rPr>
          <w:rFonts w:ascii="Arial" w:hAnsi="Arial" w:cs="Arial"/>
          <w:b/>
          <w:bCs/>
          <w:sz w:val="24"/>
          <w:szCs w:val="24"/>
          <w:lang w:val="en-GB"/>
        </w:rPr>
      </w:pPr>
      <w:r w:rsidRPr="00911EE8">
        <w:rPr>
          <w:rFonts w:ascii="Arial" w:hAnsi="Arial" w:cs="Arial"/>
          <w:b/>
          <w:bCs/>
          <w:sz w:val="24"/>
          <w:szCs w:val="24"/>
          <w:lang w:val="en-GB"/>
        </w:rPr>
        <w:fldChar w:fldCharType="begin"/>
      </w:r>
      <w:r w:rsidR="006A4032" w:rsidRPr="00911EE8">
        <w:rPr>
          <w:rFonts w:ascii="Arial" w:hAnsi="Arial" w:cs="Arial"/>
          <w:b/>
          <w:bCs/>
          <w:sz w:val="24"/>
          <w:szCs w:val="24"/>
          <w:lang w:val="en-GB"/>
        </w:rPr>
        <w:instrText>HYPERLINK "https://youngminds.org.uk/media/4250/ym-resilience-cards-secondary-web.pdf"</w:instrText>
      </w:r>
      <w:r w:rsidRPr="00911EE8">
        <w:rPr>
          <w:rFonts w:ascii="Arial" w:hAnsi="Arial" w:cs="Arial"/>
          <w:b/>
          <w:bCs/>
          <w:sz w:val="24"/>
          <w:szCs w:val="24"/>
          <w:lang w:val="en-GB"/>
        </w:rPr>
      </w:r>
      <w:r w:rsidRPr="00911EE8">
        <w:rPr>
          <w:rFonts w:ascii="Arial" w:hAnsi="Arial" w:cs="Arial"/>
          <w:b/>
          <w:bCs/>
          <w:sz w:val="24"/>
          <w:szCs w:val="24"/>
          <w:lang w:val="en-GB"/>
        </w:rPr>
        <w:fldChar w:fldCharType="separate"/>
      </w:r>
      <w:bookmarkEnd w:id="17"/>
      <w:bookmarkEnd w:id="18"/>
      <w:bookmarkEnd w:id="19"/>
      <w:r w:rsidR="006A4032" w:rsidRPr="00911EE8">
        <w:rPr>
          <w:rStyle w:val="Hyperlink"/>
          <w:rFonts w:ascii="Arial" w:hAnsi="Arial" w:cs="Arial"/>
          <w:b/>
          <w:bCs/>
          <w:sz w:val="24"/>
          <w:szCs w:val="24"/>
          <w:lang w:val="en-GB"/>
        </w:rPr>
        <w:t>Young Minds Resilience cards</w:t>
      </w:r>
      <w:r w:rsidRPr="00911EE8">
        <w:rPr>
          <w:rFonts w:ascii="Arial" w:hAnsi="Arial" w:cs="Arial"/>
          <w:b/>
          <w:bCs/>
          <w:sz w:val="24"/>
          <w:szCs w:val="24"/>
          <w:lang w:val="en-GB"/>
        </w:rPr>
        <w:fldChar w:fldCharType="end"/>
      </w:r>
    </w:p>
    <w:p w14:paraId="325B905A" w14:textId="352C2D29" w:rsidR="00BE75E9" w:rsidRPr="00911EE8" w:rsidRDefault="00854B80" w:rsidP="00854B80">
      <w:pPr>
        <w:rPr>
          <w:rFonts w:ascii="Arial" w:hAnsi="Arial" w:cs="Arial"/>
          <w:sz w:val="24"/>
          <w:szCs w:val="24"/>
          <w:lang w:val="en-GB"/>
        </w:rPr>
      </w:pPr>
      <w:r w:rsidRPr="00911EE8">
        <w:rPr>
          <w:rFonts w:ascii="Arial" w:hAnsi="Arial" w:cs="Arial"/>
          <w:sz w:val="24"/>
          <w:szCs w:val="24"/>
          <w:lang w:val="en-GB"/>
        </w:rPr>
        <w:t xml:space="preserve">‘A resource to promote resilient practice with children and young people’. This document contains several phases that promote attitudes of gratitude and contempt. This is done by highlighting certain things the young people have that should promote gratitude. Such as ‘I have access to transport’ or ‘I can ask for help if a need it’. </w:t>
      </w:r>
    </w:p>
    <w:bookmarkStart w:id="20" w:name="_Toc62046529"/>
    <w:bookmarkStart w:id="21" w:name="_Toc62046455"/>
    <w:bookmarkStart w:id="22" w:name="_Toc62045958"/>
    <w:p w14:paraId="110BE35A" w14:textId="65C29991" w:rsidR="00854B80" w:rsidRPr="00911EE8" w:rsidRDefault="009E6E95" w:rsidP="000639A4">
      <w:pPr>
        <w:rPr>
          <w:rFonts w:ascii="Arial" w:hAnsi="Arial" w:cs="Arial"/>
          <w:b/>
          <w:bCs/>
          <w:sz w:val="24"/>
          <w:szCs w:val="24"/>
          <w:lang w:val="en-GB"/>
        </w:rPr>
      </w:pPr>
      <w:r w:rsidRPr="00911EE8">
        <w:rPr>
          <w:rFonts w:ascii="Arial" w:hAnsi="Arial" w:cs="Arial"/>
          <w:b/>
          <w:bCs/>
          <w:sz w:val="24"/>
          <w:szCs w:val="24"/>
          <w:lang w:val="en-GB"/>
        </w:rPr>
        <w:fldChar w:fldCharType="begin"/>
      </w:r>
      <w:r w:rsidR="00E8334C" w:rsidRPr="00911EE8">
        <w:rPr>
          <w:rFonts w:ascii="Arial" w:hAnsi="Arial" w:cs="Arial"/>
          <w:b/>
          <w:bCs/>
          <w:sz w:val="24"/>
          <w:szCs w:val="24"/>
          <w:lang w:val="en-GB"/>
        </w:rPr>
        <w:instrText>HYPERLINK "https://www.boingboing.org.uk/wp-content/uploads/2010/10/Resilience-Framework-children-and-young-people-2015.pdf"</w:instrText>
      </w:r>
      <w:r w:rsidRPr="00911EE8">
        <w:rPr>
          <w:rFonts w:ascii="Arial" w:hAnsi="Arial" w:cs="Arial"/>
          <w:b/>
          <w:bCs/>
          <w:sz w:val="24"/>
          <w:szCs w:val="24"/>
          <w:lang w:val="en-GB"/>
        </w:rPr>
      </w:r>
      <w:r w:rsidRPr="00911EE8">
        <w:rPr>
          <w:rFonts w:ascii="Arial" w:hAnsi="Arial" w:cs="Arial"/>
          <w:b/>
          <w:bCs/>
          <w:sz w:val="24"/>
          <w:szCs w:val="24"/>
          <w:lang w:val="en-GB"/>
        </w:rPr>
        <w:fldChar w:fldCharType="separate"/>
      </w:r>
      <w:bookmarkEnd w:id="20"/>
      <w:bookmarkEnd w:id="21"/>
      <w:bookmarkEnd w:id="22"/>
      <w:r w:rsidR="00E8334C" w:rsidRPr="00911EE8">
        <w:rPr>
          <w:rStyle w:val="Hyperlink"/>
          <w:rFonts w:ascii="Arial" w:hAnsi="Arial" w:cs="Arial"/>
          <w:b/>
          <w:bCs/>
          <w:sz w:val="24"/>
          <w:szCs w:val="24"/>
          <w:lang w:val="en-GB"/>
        </w:rPr>
        <w:t>Resilience Framework</w:t>
      </w:r>
      <w:r w:rsidRPr="00911EE8">
        <w:rPr>
          <w:rFonts w:ascii="Arial" w:hAnsi="Arial" w:cs="Arial"/>
          <w:b/>
          <w:bCs/>
          <w:sz w:val="24"/>
          <w:szCs w:val="24"/>
          <w:lang w:val="en-GB"/>
        </w:rPr>
        <w:fldChar w:fldCharType="end"/>
      </w:r>
    </w:p>
    <w:p w14:paraId="0C42073F" w14:textId="4ECCE054" w:rsidR="00BE75E9" w:rsidRPr="00911EE8" w:rsidRDefault="00854B80" w:rsidP="00C9427D">
      <w:pPr>
        <w:rPr>
          <w:rFonts w:ascii="Arial" w:hAnsi="Arial" w:cs="Arial"/>
          <w:sz w:val="24"/>
          <w:szCs w:val="24"/>
          <w:lang w:val="en-GB"/>
        </w:rPr>
      </w:pPr>
      <w:r w:rsidRPr="00911EE8">
        <w:rPr>
          <w:rFonts w:ascii="Arial" w:hAnsi="Arial" w:cs="Arial"/>
          <w:sz w:val="24"/>
          <w:szCs w:val="24"/>
          <w:lang w:val="en-GB"/>
        </w:rPr>
        <w:t xml:space="preserve">This is a resilience framework checklist that professionals can use with the young people under their care. The table looks at five main area which is basics, coping, belonging, learning and core self. The section basics is in relation to the </w:t>
      </w:r>
      <w:proofErr w:type="gramStart"/>
      <w:r w:rsidRPr="00911EE8">
        <w:rPr>
          <w:rFonts w:ascii="Arial" w:hAnsi="Arial" w:cs="Arial"/>
          <w:sz w:val="24"/>
          <w:szCs w:val="24"/>
          <w:lang w:val="en-GB"/>
        </w:rPr>
        <w:t>basic necessities</w:t>
      </w:r>
      <w:proofErr w:type="gramEnd"/>
      <w:r w:rsidRPr="00911EE8">
        <w:rPr>
          <w:rFonts w:ascii="Arial" w:hAnsi="Arial" w:cs="Arial"/>
          <w:sz w:val="24"/>
          <w:szCs w:val="24"/>
          <w:lang w:val="en-GB"/>
        </w:rPr>
        <w:t xml:space="preserve"> the young person should have, the belonging sections is exploring how the young person can form good relations with families, neighbours and friends. Next is learning which involves school education but also hobbies, life skills and talents and how to support in developing in their education. The last two </w:t>
      </w:r>
      <w:r w:rsidR="000639A4" w:rsidRPr="00911EE8">
        <w:rPr>
          <w:rFonts w:ascii="Arial" w:hAnsi="Arial" w:cs="Arial"/>
          <w:sz w:val="24"/>
          <w:szCs w:val="24"/>
          <w:lang w:val="en-GB"/>
        </w:rPr>
        <w:t>are about</w:t>
      </w:r>
      <w:r w:rsidRPr="00911EE8">
        <w:rPr>
          <w:rFonts w:ascii="Arial" w:hAnsi="Arial" w:cs="Arial"/>
          <w:sz w:val="24"/>
          <w:szCs w:val="24"/>
          <w:lang w:val="en-GB"/>
        </w:rPr>
        <w:t xml:space="preserve"> coping which entails how to support the young person in managing </w:t>
      </w:r>
      <w:r w:rsidRPr="00911EE8">
        <w:rPr>
          <w:rFonts w:ascii="Arial" w:hAnsi="Arial" w:cs="Arial"/>
          <w:sz w:val="24"/>
          <w:szCs w:val="24"/>
          <w:lang w:val="en-GB"/>
        </w:rPr>
        <w:lastRenderedPageBreak/>
        <w:t>and progressing though everyday life. Lastly, the core self which i</w:t>
      </w:r>
      <w:r w:rsidR="009E6E95" w:rsidRPr="00911EE8">
        <w:rPr>
          <w:rFonts w:ascii="Arial" w:hAnsi="Arial" w:cs="Arial"/>
          <w:sz w:val="24"/>
          <w:szCs w:val="24"/>
          <w:lang w:val="en-GB"/>
        </w:rPr>
        <w:t>s</w:t>
      </w:r>
      <w:r w:rsidRPr="00911EE8">
        <w:rPr>
          <w:rFonts w:ascii="Arial" w:hAnsi="Arial" w:cs="Arial"/>
          <w:sz w:val="24"/>
          <w:szCs w:val="24"/>
          <w:lang w:val="en-GB"/>
        </w:rPr>
        <w:t xml:space="preserve"> to help develop and shape the young </w:t>
      </w:r>
      <w:r w:rsidR="009770C2" w:rsidRPr="00911EE8">
        <w:rPr>
          <w:rFonts w:ascii="Arial" w:hAnsi="Arial" w:cs="Arial"/>
          <w:noProof/>
          <w:sz w:val="24"/>
          <w:szCs w:val="24"/>
        </w:rPr>
        <w:drawing>
          <wp:anchor distT="0" distB="0" distL="114300" distR="114300" simplePos="0" relativeHeight="251723776" behindDoc="0" locked="0" layoutInCell="1" allowOverlap="1" wp14:anchorId="154D5B99" wp14:editId="3143500C">
            <wp:simplePos x="0" y="0"/>
            <wp:positionH relativeFrom="margin">
              <wp:posOffset>-62230</wp:posOffset>
            </wp:positionH>
            <wp:positionV relativeFrom="margin">
              <wp:posOffset>403225</wp:posOffset>
            </wp:positionV>
            <wp:extent cx="6104890" cy="3419475"/>
            <wp:effectExtent l="0" t="0" r="0" b="9525"/>
            <wp:wrapSquare wrapText="bothSides"/>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8" cstate="print">
                      <a:extLst>
                        <a:ext uri="{28A0092B-C50C-407E-A947-70E740481C1C}">
                          <a14:useLocalDpi xmlns:a14="http://schemas.microsoft.com/office/drawing/2010/main" val="0"/>
                        </a:ext>
                      </a:extLst>
                    </a:blip>
                    <a:stretch>
                      <a:fillRect/>
                    </a:stretch>
                  </pic:blipFill>
                  <pic:spPr>
                    <a:xfrm>
                      <a:off x="0" y="0"/>
                      <a:ext cx="6104890" cy="3419475"/>
                    </a:xfrm>
                    <a:prstGeom prst="rect">
                      <a:avLst/>
                    </a:prstGeom>
                  </pic:spPr>
                </pic:pic>
              </a:graphicData>
            </a:graphic>
            <wp14:sizeRelH relativeFrom="margin">
              <wp14:pctWidth>0</wp14:pctWidth>
            </wp14:sizeRelH>
            <wp14:sizeRelV relativeFrom="margin">
              <wp14:pctHeight>0</wp14:pctHeight>
            </wp14:sizeRelV>
          </wp:anchor>
        </w:drawing>
      </w:r>
      <w:r w:rsidRPr="00911EE8">
        <w:rPr>
          <w:rFonts w:ascii="Arial" w:hAnsi="Arial" w:cs="Arial"/>
          <w:sz w:val="24"/>
          <w:szCs w:val="24"/>
          <w:lang w:val="en-GB"/>
        </w:rPr>
        <w:t xml:space="preserve">person character and conduct. </w:t>
      </w:r>
    </w:p>
    <w:p w14:paraId="2EC47EA1" w14:textId="0429B336" w:rsidR="008D283C" w:rsidRPr="00911EE8" w:rsidRDefault="00514035" w:rsidP="00C9427D">
      <w:pPr>
        <w:rPr>
          <w:rFonts w:ascii="Arial" w:hAnsi="Arial" w:cs="Arial"/>
          <w:b/>
          <w:bCs/>
          <w:sz w:val="24"/>
          <w:szCs w:val="24"/>
          <w:lang w:val="en-GB"/>
        </w:rPr>
      </w:pPr>
      <w:hyperlink r:id="rId79" w:history="1">
        <w:r w:rsidR="007E0E35" w:rsidRPr="00911EE8">
          <w:rPr>
            <w:rStyle w:val="Hyperlink"/>
            <w:rFonts w:ascii="Arial" w:hAnsi="Arial" w:cs="Arial"/>
            <w:b/>
            <w:bCs/>
            <w:sz w:val="24"/>
            <w:szCs w:val="24"/>
            <w:lang w:val="en-GB"/>
          </w:rPr>
          <w:t xml:space="preserve">Wellbeing toolkit </w:t>
        </w:r>
      </w:hyperlink>
    </w:p>
    <w:p w14:paraId="41489266" w14:textId="0834A4B5" w:rsidR="00BE75E9" w:rsidRPr="00911EE8" w:rsidRDefault="00854B80" w:rsidP="008D283C">
      <w:pPr>
        <w:rPr>
          <w:rFonts w:ascii="Arial" w:hAnsi="Arial" w:cs="Arial"/>
          <w:sz w:val="24"/>
          <w:szCs w:val="24"/>
          <w:lang w:val="en-GB"/>
        </w:rPr>
      </w:pPr>
      <w:r w:rsidRPr="00911EE8">
        <w:rPr>
          <w:rFonts w:ascii="Arial" w:hAnsi="Arial" w:cs="Arial"/>
          <w:sz w:val="24"/>
          <w:szCs w:val="24"/>
          <w:lang w:val="en-GB"/>
        </w:rPr>
        <w:t>This wellbeing toolkit was produced by a young refugee and migrant group in London called Brighter Futures which has some great games and exercises that can be used</w:t>
      </w:r>
      <w:r w:rsidR="00C56D5C" w:rsidRPr="00911EE8">
        <w:rPr>
          <w:rFonts w:ascii="Arial" w:hAnsi="Arial" w:cs="Arial"/>
          <w:sz w:val="24"/>
          <w:szCs w:val="24"/>
          <w:lang w:val="en-GB"/>
        </w:rPr>
        <w:t xml:space="preserve"> for mental health </w:t>
      </w:r>
      <w:r w:rsidR="003C7A1D" w:rsidRPr="00911EE8">
        <w:rPr>
          <w:rFonts w:ascii="Arial" w:hAnsi="Arial" w:cs="Arial"/>
          <w:sz w:val="24"/>
          <w:szCs w:val="24"/>
          <w:lang w:val="en-GB"/>
        </w:rPr>
        <w:t xml:space="preserve">and wellbeing individually or in group </w:t>
      </w:r>
      <w:r w:rsidR="00C56D5C" w:rsidRPr="00911EE8">
        <w:rPr>
          <w:rFonts w:ascii="Arial" w:hAnsi="Arial" w:cs="Arial"/>
          <w:sz w:val="24"/>
          <w:szCs w:val="24"/>
          <w:lang w:val="en-GB"/>
        </w:rPr>
        <w:t>sessions.</w:t>
      </w:r>
    </w:p>
    <w:p w14:paraId="1B76457C" w14:textId="0E8B9E29" w:rsidR="00BA0E39" w:rsidRPr="00911EE8" w:rsidRDefault="00514035" w:rsidP="003C7A1D">
      <w:pPr>
        <w:rPr>
          <w:rFonts w:ascii="Arial" w:hAnsi="Arial" w:cs="Arial"/>
          <w:b/>
          <w:bCs/>
          <w:sz w:val="24"/>
          <w:szCs w:val="24"/>
          <w:lang w:val="en-GB"/>
        </w:rPr>
      </w:pPr>
      <w:hyperlink r:id="rId80" w:history="1">
        <w:r w:rsidR="003C7A1D" w:rsidRPr="00911EE8">
          <w:rPr>
            <w:rStyle w:val="Hyperlink"/>
            <w:rFonts w:ascii="Arial" w:hAnsi="Arial" w:cs="Arial"/>
            <w:b/>
            <w:bCs/>
            <w:sz w:val="24"/>
            <w:szCs w:val="24"/>
            <w:lang w:val="en-GB"/>
          </w:rPr>
          <w:t xml:space="preserve">BRC Community Education resources </w:t>
        </w:r>
      </w:hyperlink>
    </w:p>
    <w:p w14:paraId="185C4748" w14:textId="0AF9F27E" w:rsidR="00854B80" w:rsidRPr="00911EE8" w:rsidRDefault="003C7A1D" w:rsidP="007D1FCF">
      <w:pPr>
        <w:rPr>
          <w:rFonts w:ascii="Arial" w:hAnsi="Arial" w:cs="Arial"/>
          <w:sz w:val="24"/>
          <w:szCs w:val="24"/>
          <w:lang w:val="en-GB"/>
        </w:rPr>
      </w:pPr>
      <w:r w:rsidRPr="00911EE8">
        <w:rPr>
          <w:rFonts w:ascii="Arial" w:hAnsi="Arial" w:cs="Arial"/>
          <w:sz w:val="24"/>
          <w:szCs w:val="24"/>
          <w:lang w:val="en-GB"/>
        </w:rPr>
        <w:t>L</w:t>
      </w:r>
      <w:r w:rsidR="00854B80" w:rsidRPr="00911EE8">
        <w:rPr>
          <w:rFonts w:ascii="Arial" w:hAnsi="Arial" w:cs="Arial"/>
          <w:sz w:val="24"/>
          <w:szCs w:val="24"/>
          <w:lang w:val="en-GB"/>
        </w:rPr>
        <w:t>oneliness and wellbeing tools produced by British Red Cross Education team</w:t>
      </w:r>
      <w:r w:rsidR="008D283C" w:rsidRPr="00911EE8">
        <w:rPr>
          <w:rFonts w:ascii="Arial" w:hAnsi="Arial" w:cs="Arial"/>
          <w:sz w:val="24"/>
          <w:szCs w:val="24"/>
          <w:lang w:val="en-GB"/>
        </w:rPr>
        <w:t>. N</w:t>
      </w:r>
      <w:r w:rsidR="00854B80" w:rsidRPr="00911EE8">
        <w:rPr>
          <w:rFonts w:ascii="Arial" w:hAnsi="Arial" w:cs="Arial"/>
          <w:sz w:val="24"/>
          <w:szCs w:val="24"/>
          <w:lang w:val="en-GB"/>
        </w:rPr>
        <w:t xml:space="preserve">ew resources </w:t>
      </w:r>
      <w:r w:rsidR="008D283C" w:rsidRPr="00911EE8">
        <w:rPr>
          <w:rFonts w:ascii="Arial" w:hAnsi="Arial" w:cs="Arial"/>
          <w:sz w:val="24"/>
          <w:szCs w:val="24"/>
          <w:lang w:val="en-GB"/>
        </w:rPr>
        <w:t xml:space="preserve">are </w:t>
      </w:r>
      <w:r w:rsidRPr="00911EE8">
        <w:rPr>
          <w:rFonts w:ascii="Arial" w:hAnsi="Arial" w:cs="Arial"/>
          <w:sz w:val="24"/>
          <w:szCs w:val="24"/>
          <w:lang w:val="en-GB"/>
        </w:rPr>
        <w:t xml:space="preserve">produced </w:t>
      </w:r>
      <w:r w:rsidR="00854B80" w:rsidRPr="00911EE8">
        <w:rPr>
          <w:rFonts w:ascii="Arial" w:hAnsi="Arial" w:cs="Arial"/>
          <w:sz w:val="24"/>
          <w:szCs w:val="24"/>
          <w:lang w:val="en-GB"/>
        </w:rPr>
        <w:t>every fortnight.</w:t>
      </w:r>
      <w:r w:rsidR="00E224C5" w:rsidRPr="00911EE8">
        <w:rPr>
          <w:rFonts w:ascii="Arial" w:hAnsi="Arial" w:cs="Arial"/>
          <w:sz w:val="24"/>
          <w:szCs w:val="24"/>
          <w:lang w:val="en-GB"/>
        </w:rPr>
        <w:t xml:space="preserve"> </w:t>
      </w:r>
      <w:r w:rsidR="00BA0E39" w:rsidRPr="00911EE8">
        <w:rPr>
          <w:rFonts w:ascii="Arial" w:hAnsi="Arial" w:cs="Arial"/>
          <w:sz w:val="24"/>
          <w:szCs w:val="24"/>
          <w:lang w:val="en-GB"/>
        </w:rPr>
        <w:t xml:space="preserve"> </w:t>
      </w:r>
    </w:p>
    <w:p w14:paraId="617BB16B" w14:textId="23C72A86" w:rsidR="00273D77" w:rsidRPr="00911EE8" w:rsidRDefault="00514035" w:rsidP="00BB7611">
      <w:pPr>
        <w:pStyle w:val="NormalWeb"/>
        <w:shd w:val="clear" w:color="auto" w:fill="FFFFFF"/>
        <w:spacing w:before="0" w:beforeAutospacing="0" w:after="0" w:afterAutospacing="0"/>
        <w:rPr>
          <w:rStyle w:val="Hyperlink"/>
          <w:rFonts w:ascii="Arial" w:hAnsi="Arial" w:cs="Arial"/>
          <w:b/>
          <w:bCs/>
          <w:color w:val="323130"/>
          <w:u w:val="none"/>
        </w:rPr>
      </w:pPr>
      <w:hyperlink r:id="rId81" w:tgtFrame="_blank" w:history="1">
        <w:r w:rsidR="00BB7611" w:rsidRPr="00911EE8">
          <w:rPr>
            <w:rStyle w:val="Hyperlink"/>
            <w:rFonts w:ascii="Arial" w:eastAsiaTheme="minorEastAsia" w:hAnsi="Arial" w:cs="Arial"/>
            <w:b/>
            <w:bCs/>
            <w:bdr w:val="none" w:sz="0" w:space="0" w:color="auto" w:frame="1"/>
          </w:rPr>
          <w:t xml:space="preserve">UASC Health </w:t>
        </w:r>
      </w:hyperlink>
    </w:p>
    <w:p w14:paraId="1F519F72" w14:textId="7919D8FD" w:rsidR="00BE75E9" w:rsidRPr="00911EE8" w:rsidRDefault="00BE75E9" w:rsidP="00BE75E9">
      <w:pPr>
        <w:rPr>
          <w:rFonts w:ascii="Arial" w:hAnsi="Arial" w:cs="Arial"/>
          <w:sz w:val="24"/>
          <w:szCs w:val="24"/>
        </w:rPr>
      </w:pPr>
      <w:r w:rsidRPr="00911EE8">
        <w:rPr>
          <w:rFonts w:ascii="Arial" w:hAnsi="Arial" w:cs="Arial"/>
          <w:noProof/>
          <w:sz w:val="24"/>
          <w:szCs w:val="24"/>
        </w:rPr>
        <w:drawing>
          <wp:anchor distT="0" distB="0" distL="114300" distR="114300" simplePos="0" relativeHeight="251720704" behindDoc="0" locked="0" layoutInCell="1" allowOverlap="1" wp14:anchorId="086FCDD7" wp14:editId="6FA64C4E">
            <wp:simplePos x="0" y="0"/>
            <wp:positionH relativeFrom="margin">
              <wp:align>right</wp:align>
            </wp:positionH>
            <wp:positionV relativeFrom="margin">
              <wp:posOffset>6485255</wp:posOffset>
            </wp:positionV>
            <wp:extent cx="2876550" cy="1623060"/>
            <wp:effectExtent l="0" t="0" r="0" b="0"/>
            <wp:wrapSquare wrapText="bothSides"/>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2" cstate="print">
                      <a:extLst>
                        <a:ext uri="{28A0092B-C50C-407E-A947-70E740481C1C}">
                          <a14:useLocalDpi xmlns:a14="http://schemas.microsoft.com/office/drawing/2010/main" val="0"/>
                        </a:ext>
                      </a:extLst>
                    </a:blip>
                    <a:srcRect t="24293" r="39243" b="14746"/>
                    <a:stretch/>
                  </pic:blipFill>
                  <pic:spPr bwMode="auto">
                    <a:xfrm>
                      <a:off x="0" y="0"/>
                      <a:ext cx="2876550" cy="162306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273D77" w:rsidRPr="00911EE8">
        <w:rPr>
          <w:rFonts w:ascii="Arial" w:hAnsi="Arial" w:cs="Arial"/>
          <w:sz w:val="24"/>
          <w:szCs w:val="24"/>
        </w:rPr>
        <w:t>Informs and offers advice to the main mental health and wellbeing issues faced by Unaccompanied Asylum-seeking children.</w:t>
      </w:r>
      <w:r w:rsidR="006E4D48" w:rsidRPr="00911EE8">
        <w:rPr>
          <w:rFonts w:ascii="Arial" w:hAnsi="Arial" w:cs="Arial"/>
          <w:sz w:val="24"/>
          <w:szCs w:val="24"/>
        </w:rPr>
        <w:t xml:space="preserve"> Includes Trauma Triangle and Hope.  </w:t>
      </w:r>
    </w:p>
    <w:p w14:paraId="1B4A45D4" w14:textId="0736C826" w:rsidR="00854B80" w:rsidRPr="00911EE8" w:rsidRDefault="00514035" w:rsidP="00BE75E9">
      <w:pPr>
        <w:rPr>
          <w:rFonts w:ascii="Arial" w:hAnsi="Arial" w:cs="Arial"/>
          <w:b/>
          <w:bCs/>
          <w:sz w:val="24"/>
          <w:szCs w:val="24"/>
        </w:rPr>
      </w:pPr>
      <w:hyperlink r:id="rId83" w:history="1">
        <w:r w:rsidR="00C85E21" w:rsidRPr="00911EE8">
          <w:rPr>
            <w:rStyle w:val="Hyperlink"/>
            <w:rFonts w:ascii="Arial" w:hAnsi="Arial" w:cs="Arial"/>
            <w:b/>
            <w:bCs/>
            <w:sz w:val="24"/>
            <w:szCs w:val="24"/>
            <w:lang w:val="en-GB"/>
          </w:rPr>
          <w:t>Moments-for-Mindfulness</w:t>
        </w:r>
      </w:hyperlink>
    </w:p>
    <w:p w14:paraId="3C192BD6" w14:textId="086A4287" w:rsidR="001D72BB" w:rsidRPr="00911EE8" w:rsidRDefault="00BA6DF0" w:rsidP="00E15E2E">
      <w:pPr>
        <w:rPr>
          <w:rFonts w:ascii="Arial" w:hAnsi="Arial" w:cs="Arial"/>
          <w:sz w:val="24"/>
          <w:szCs w:val="24"/>
        </w:rPr>
      </w:pPr>
      <w:r w:rsidRPr="00911EE8">
        <w:rPr>
          <w:rFonts w:ascii="Arial" w:hAnsi="Arial" w:cs="Arial"/>
          <w:sz w:val="24"/>
          <w:szCs w:val="24"/>
        </w:rPr>
        <w:t xml:space="preserve">A mindfulness </w:t>
      </w:r>
      <w:r w:rsidR="00FE2398" w:rsidRPr="00911EE8">
        <w:rPr>
          <w:rFonts w:ascii="Arial" w:hAnsi="Arial" w:cs="Arial"/>
          <w:sz w:val="24"/>
          <w:szCs w:val="24"/>
        </w:rPr>
        <w:t xml:space="preserve">and self help guide that offers mindfulness practices to </w:t>
      </w:r>
      <w:r w:rsidR="0031271C" w:rsidRPr="00911EE8">
        <w:rPr>
          <w:rFonts w:ascii="Arial" w:hAnsi="Arial" w:cs="Arial"/>
          <w:sz w:val="24"/>
          <w:szCs w:val="24"/>
        </w:rPr>
        <w:t>aid in decreasing stress and promot</w:t>
      </w:r>
      <w:r w:rsidR="00A87982" w:rsidRPr="00911EE8">
        <w:rPr>
          <w:rFonts w:ascii="Arial" w:hAnsi="Arial" w:cs="Arial"/>
          <w:sz w:val="24"/>
          <w:szCs w:val="24"/>
        </w:rPr>
        <w:t>ing a</w:t>
      </w:r>
      <w:r w:rsidR="0031271C" w:rsidRPr="00911EE8">
        <w:rPr>
          <w:rFonts w:ascii="Arial" w:hAnsi="Arial" w:cs="Arial"/>
          <w:sz w:val="24"/>
          <w:szCs w:val="24"/>
        </w:rPr>
        <w:t xml:space="preserve"> positive </w:t>
      </w:r>
      <w:r w:rsidR="00A87982" w:rsidRPr="00911EE8">
        <w:rPr>
          <w:rFonts w:ascii="Arial" w:hAnsi="Arial" w:cs="Arial"/>
          <w:sz w:val="24"/>
          <w:szCs w:val="24"/>
        </w:rPr>
        <w:t>attitude.</w:t>
      </w:r>
      <w:r w:rsidR="00BE75E9" w:rsidRPr="00911EE8">
        <w:rPr>
          <w:rFonts w:ascii="Arial" w:hAnsi="Arial" w:cs="Arial"/>
          <w:sz w:val="24"/>
          <w:szCs w:val="24"/>
        </w:rPr>
        <w:t xml:space="preserve"> Can be used individually or within group sessions. </w:t>
      </w:r>
    </w:p>
    <w:p w14:paraId="5EC04C5E" w14:textId="48F5186D" w:rsidR="00BE75E9" w:rsidRPr="00911EE8" w:rsidRDefault="00BE75E9" w:rsidP="00E15E2E">
      <w:pPr>
        <w:rPr>
          <w:rFonts w:ascii="Arial" w:hAnsi="Arial" w:cs="Arial"/>
          <w:sz w:val="24"/>
          <w:szCs w:val="24"/>
        </w:rPr>
      </w:pPr>
    </w:p>
    <w:p w14:paraId="61451413" w14:textId="1AD6900C" w:rsidR="00167AC1" w:rsidRPr="00911EE8" w:rsidRDefault="00167AC1" w:rsidP="00E15E2E">
      <w:pPr>
        <w:rPr>
          <w:rStyle w:val="Hyperlink"/>
          <w:rFonts w:ascii="Arial" w:hAnsi="Arial" w:cs="Arial"/>
          <w:b/>
          <w:bCs/>
          <w:sz w:val="24"/>
          <w:szCs w:val="24"/>
          <w:lang w:val="en-GB"/>
        </w:rPr>
      </w:pPr>
      <w:r w:rsidRPr="00911EE8">
        <w:rPr>
          <w:rStyle w:val="Hyperlink"/>
          <w:rFonts w:ascii="Arial" w:hAnsi="Arial" w:cs="Arial"/>
          <w:b/>
          <w:bCs/>
          <w:sz w:val="24"/>
          <w:szCs w:val="24"/>
          <w:lang w:val="en-GB"/>
        </w:rPr>
        <w:lastRenderedPageBreak/>
        <w:t>Mindfulness in Arabic Course</w:t>
      </w:r>
    </w:p>
    <w:p w14:paraId="209A6AAC" w14:textId="2755F213" w:rsidR="00E02919" w:rsidRPr="00911EE8" w:rsidRDefault="00167AC1" w:rsidP="00E15E2E">
      <w:pPr>
        <w:rPr>
          <w:rFonts w:ascii="Arial" w:hAnsi="Arial" w:cs="Arial"/>
          <w:sz w:val="24"/>
          <w:szCs w:val="24"/>
        </w:rPr>
      </w:pPr>
      <w:r w:rsidRPr="00911EE8">
        <w:rPr>
          <w:rFonts w:ascii="Arial" w:hAnsi="Arial" w:cs="Arial"/>
          <w:sz w:val="24"/>
          <w:szCs w:val="24"/>
        </w:rPr>
        <w:t>A</w:t>
      </w:r>
      <w:r w:rsidRPr="00911EE8">
        <w:rPr>
          <w:rStyle w:val="Hyperlink"/>
          <w:rFonts w:ascii="Arial" w:hAnsi="Arial" w:cs="Arial"/>
          <w:sz w:val="24"/>
          <w:szCs w:val="24"/>
          <w:u w:val="none"/>
          <w:lang w:val="en-GB"/>
        </w:rPr>
        <w:t xml:space="preserve"> </w:t>
      </w:r>
      <w:r w:rsidRPr="00911EE8">
        <w:rPr>
          <w:rFonts w:ascii="Arial" w:hAnsi="Arial" w:cs="Arial"/>
          <w:sz w:val="24"/>
          <w:szCs w:val="24"/>
        </w:rPr>
        <w:t xml:space="preserve">free 8-week </w:t>
      </w:r>
      <w:hyperlink r:id="rId84" w:history="1">
        <w:r w:rsidR="009770C2" w:rsidRPr="00911EE8">
          <w:rPr>
            <w:rStyle w:val="Hyperlink"/>
            <w:rFonts w:ascii="Arial" w:hAnsi="Arial" w:cs="Arial"/>
            <w:sz w:val="24"/>
            <w:szCs w:val="24"/>
          </w:rPr>
          <w:t>mindfulness</w:t>
        </w:r>
      </w:hyperlink>
      <w:r w:rsidR="009770C2" w:rsidRPr="00911EE8">
        <w:rPr>
          <w:rStyle w:val="Hyperlink"/>
          <w:rFonts w:ascii="Arial" w:hAnsi="Arial" w:cs="Arial"/>
          <w:sz w:val="24"/>
          <w:szCs w:val="24"/>
        </w:rPr>
        <w:t xml:space="preserve"> course</w:t>
      </w:r>
      <w:r w:rsidR="009770C2" w:rsidRPr="00911EE8">
        <w:rPr>
          <w:rFonts w:ascii="Arial" w:hAnsi="Arial" w:cs="Arial"/>
          <w:sz w:val="24"/>
          <w:szCs w:val="24"/>
        </w:rPr>
        <w:t xml:space="preserve"> </w:t>
      </w:r>
      <w:r w:rsidRPr="00911EE8">
        <w:rPr>
          <w:rFonts w:ascii="Arial" w:hAnsi="Arial" w:cs="Arial"/>
          <w:sz w:val="24"/>
          <w:szCs w:val="24"/>
        </w:rPr>
        <w:t>entirely in Arabic (just click on the “Arabic course” tab under “Course” at the top). All the recordings and resources are on the website and the next sessions become available as you move through so can be completed at your own pace.</w:t>
      </w:r>
    </w:p>
    <w:p w14:paraId="6674D792" w14:textId="77777777" w:rsidR="00157143" w:rsidRPr="00911EE8" w:rsidRDefault="001079DD" w:rsidP="00157143">
      <w:pPr>
        <w:pStyle w:val="Heading2"/>
        <w:numPr>
          <w:ilvl w:val="0"/>
          <w:numId w:val="12"/>
        </w:numPr>
        <w:rPr>
          <w:rFonts w:ascii="Arial" w:hAnsi="Arial" w:cs="Arial"/>
          <w:color w:val="C00000"/>
          <w:sz w:val="24"/>
          <w:szCs w:val="24"/>
          <w:u w:val="single"/>
        </w:rPr>
      </w:pPr>
      <w:bookmarkStart w:id="23" w:name="_Toc106718513"/>
      <w:r w:rsidRPr="00911EE8">
        <w:rPr>
          <w:rFonts w:ascii="Arial" w:hAnsi="Arial" w:cs="Arial"/>
          <w:color w:val="C00000"/>
          <w:sz w:val="24"/>
          <w:szCs w:val="24"/>
          <w:u w:val="single"/>
        </w:rPr>
        <w:t xml:space="preserve">Child </w:t>
      </w:r>
      <w:r w:rsidR="0050081F" w:rsidRPr="00911EE8">
        <w:rPr>
          <w:rFonts w:ascii="Arial" w:hAnsi="Arial" w:cs="Arial"/>
          <w:color w:val="C00000"/>
          <w:sz w:val="24"/>
          <w:szCs w:val="24"/>
          <w:u w:val="single"/>
        </w:rPr>
        <w:t>Traffi</w:t>
      </w:r>
      <w:r w:rsidR="0019479D" w:rsidRPr="00911EE8">
        <w:rPr>
          <w:rFonts w:ascii="Arial" w:hAnsi="Arial" w:cs="Arial"/>
          <w:color w:val="C00000"/>
          <w:sz w:val="24"/>
          <w:szCs w:val="24"/>
          <w:u w:val="single"/>
        </w:rPr>
        <w:t>cking</w:t>
      </w:r>
      <w:bookmarkEnd w:id="23"/>
      <w:r w:rsidR="0019479D" w:rsidRPr="00911EE8">
        <w:rPr>
          <w:rFonts w:ascii="Arial" w:hAnsi="Arial" w:cs="Arial"/>
          <w:color w:val="C00000"/>
          <w:sz w:val="24"/>
          <w:szCs w:val="24"/>
          <w:u w:val="single"/>
        </w:rPr>
        <w:t xml:space="preserve"> </w:t>
      </w:r>
    </w:p>
    <w:p w14:paraId="1783F8E1" w14:textId="0EC54AF5" w:rsidR="00157143" w:rsidRPr="00911EE8" w:rsidRDefault="00157143" w:rsidP="00157143">
      <w:pPr>
        <w:pStyle w:val="Heading2"/>
        <w:ind w:left="720"/>
        <w:rPr>
          <w:rFonts w:ascii="Arial" w:hAnsi="Arial" w:cs="Arial"/>
          <w:sz w:val="24"/>
          <w:szCs w:val="24"/>
        </w:rPr>
      </w:pPr>
    </w:p>
    <w:p w14:paraId="3EC64BB0" w14:textId="0265C162" w:rsidR="0019479D" w:rsidRPr="00911EE8" w:rsidRDefault="00514035" w:rsidP="003362E4">
      <w:pPr>
        <w:pStyle w:val="Heading2"/>
        <w:rPr>
          <w:rFonts w:ascii="Arial" w:hAnsi="Arial" w:cs="Arial"/>
          <w:color w:val="C00000"/>
          <w:sz w:val="24"/>
          <w:szCs w:val="24"/>
          <w:u w:val="single"/>
        </w:rPr>
      </w:pPr>
      <w:hyperlink r:id="rId85" w:history="1">
        <w:bookmarkStart w:id="24" w:name="_Toc106718514"/>
        <w:r w:rsidR="00157143" w:rsidRPr="00911EE8">
          <w:rPr>
            <w:rStyle w:val="Hyperlink"/>
            <w:rFonts w:ascii="Arial" w:hAnsi="Arial" w:cs="Arial"/>
            <w:sz w:val="24"/>
            <w:szCs w:val="24"/>
          </w:rPr>
          <w:t>ECPAT Child Trafficking in the UK 2021</w:t>
        </w:r>
        <w:bookmarkEnd w:id="24"/>
      </w:hyperlink>
      <w:r w:rsidR="00157143" w:rsidRPr="00911EE8">
        <w:rPr>
          <w:rFonts w:ascii="Arial" w:hAnsi="Arial" w:cs="Arial"/>
          <w:sz w:val="24"/>
          <w:szCs w:val="24"/>
        </w:rPr>
        <w:t xml:space="preserve"> </w:t>
      </w:r>
    </w:p>
    <w:p w14:paraId="6282F26B" w14:textId="3CB42438" w:rsidR="002D6136" w:rsidRPr="00911EE8" w:rsidRDefault="00E02919" w:rsidP="006244CC">
      <w:pPr>
        <w:rPr>
          <w:rFonts w:ascii="Arial" w:hAnsi="Arial" w:cs="Arial"/>
          <w:sz w:val="24"/>
          <w:szCs w:val="24"/>
        </w:rPr>
      </w:pPr>
      <w:r w:rsidRPr="00911EE8">
        <w:rPr>
          <w:rFonts w:ascii="Arial" w:hAnsi="Arial" w:cs="Arial"/>
          <w:color w:val="000000"/>
          <w:sz w:val="24"/>
          <w:szCs w:val="24"/>
          <w:shd w:val="clear" w:color="auto" w:fill="FFFFFF"/>
        </w:rPr>
        <w:t>ECPAT UK's latest snapshot report on child trafficking provides an overview of the issues affecting children in the UK. Compiling the latest statistics and policy developments, the report highlights never seen before data on immigration outcomes for child victims, secured through Freedom of Information Act requests. </w:t>
      </w:r>
    </w:p>
    <w:p w14:paraId="0198EDA9" w14:textId="2A494076" w:rsidR="002D6136" w:rsidRPr="00911EE8" w:rsidRDefault="003362E4" w:rsidP="006244CC">
      <w:pPr>
        <w:rPr>
          <w:rFonts w:ascii="Arial" w:hAnsi="Arial" w:cs="Arial"/>
          <w:sz w:val="24"/>
          <w:szCs w:val="24"/>
        </w:rPr>
      </w:pPr>
      <w:r w:rsidRPr="00911EE8">
        <w:rPr>
          <w:rFonts w:ascii="Arial" w:hAnsi="Arial" w:cs="Arial"/>
          <w:noProof/>
          <w:sz w:val="24"/>
          <w:szCs w:val="24"/>
        </w:rPr>
        <w:drawing>
          <wp:anchor distT="0" distB="0" distL="114300" distR="114300" simplePos="0" relativeHeight="251740160" behindDoc="0" locked="0" layoutInCell="1" allowOverlap="1" wp14:anchorId="29342EF8" wp14:editId="04E21D0D">
            <wp:simplePos x="0" y="0"/>
            <wp:positionH relativeFrom="margin">
              <wp:posOffset>4585970</wp:posOffset>
            </wp:positionH>
            <wp:positionV relativeFrom="margin">
              <wp:posOffset>3842702</wp:posOffset>
            </wp:positionV>
            <wp:extent cx="1609725" cy="1952625"/>
            <wp:effectExtent l="0" t="0" r="9525" b="9525"/>
            <wp:wrapSquare wrapText="bothSides"/>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6">
                      <a:extLst>
                        <a:ext uri="{28A0092B-C50C-407E-A947-70E740481C1C}">
                          <a14:useLocalDpi xmlns:a14="http://schemas.microsoft.com/office/drawing/2010/main" val="0"/>
                        </a:ext>
                      </a:extLst>
                    </a:blip>
                    <a:stretch>
                      <a:fillRect/>
                    </a:stretch>
                  </pic:blipFill>
                  <pic:spPr>
                    <a:xfrm>
                      <a:off x="0" y="0"/>
                      <a:ext cx="1609725" cy="1952625"/>
                    </a:xfrm>
                    <a:prstGeom prst="rect">
                      <a:avLst/>
                    </a:prstGeom>
                  </pic:spPr>
                </pic:pic>
              </a:graphicData>
            </a:graphic>
            <wp14:sizeRelH relativeFrom="margin">
              <wp14:pctWidth>0</wp14:pctWidth>
            </wp14:sizeRelH>
            <wp14:sizeRelV relativeFrom="margin">
              <wp14:pctHeight>0</wp14:pctHeight>
            </wp14:sizeRelV>
          </wp:anchor>
        </w:drawing>
      </w:r>
      <w:hyperlink r:id="rId87" w:history="1">
        <w:r w:rsidR="002D6136" w:rsidRPr="00911EE8">
          <w:rPr>
            <w:rStyle w:val="Hyperlink"/>
            <w:rFonts w:ascii="Arial" w:hAnsi="Arial" w:cs="Arial"/>
            <w:sz w:val="24"/>
            <w:szCs w:val="24"/>
          </w:rPr>
          <w:t>ECPAT's free webinars for professionals</w:t>
        </w:r>
      </w:hyperlink>
      <w:r w:rsidR="002D6136" w:rsidRPr="00911EE8">
        <w:rPr>
          <w:rFonts w:ascii="Arial" w:hAnsi="Arial" w:cs="Arial"/>
          <w:sz w:val="24"/>
          <w:szCs w:val="24"/>
        </w:rPr>
        <w:t xml:space="preserve"> </w:t>
      </w:r>
      <w:r w:rsidR="006566A4" w:rsidRPr="00911EE8">
        <w:rPr>
          <w:rFonts w:ascii="Arial" w:hAnsi="Arial" w:cs="Arial"/>
          <w:sz w:val="24"/>
          <w:szCs w:val="24"/>
        </w:rPr>
        <w:t xml:space="preserve">on a range of child trafficking topics including the statutory </w:t>
      </w:r>
      <w:proofErr w:type="spellStart"/>
      <w:r w:rsidR="006566A4" w:rsidRPr="00911EE8">
        <w:rPr>
          <w:rFonts w:ascii="Arial" w:hAnsi="Arial" w:cs="Arial"/>
          <w:sz w:val="24"/>
          <w:szCs w:val="24"/>
        </w:rPr>
        <w:t>defence</w:t>
      </w:r>
      <w:proofErr w:type="spellEnd"/>
      <w:r w:rsidR="006566A4" w:rsidRPr="00911EE8">
        <w:rPr>
          <w:rFonts w:ascii="Arial" w:hAnsi="Arial" w:cs="Arial"/>
          <w:sz w:val="24"/>
          <w:szCs w:val="24"/>
        </w:rPr>
        <w:t>,</w:t>
      </w:r>
      <w:r w:rsidR="0023571E" w:rsidRPr="00911EE8">
        <w:rPr>
          <w:rFonts w:ascii="Arial" w:hAnsi="Arial" w:cs="Arial"/>
          <w:sz w:val="24"/>
          <w:szCs w:val="24"/>
        </w:rPr>
        <w:t xml:space="preserve"> trafficked children missing from care and trafficking from Vietnam.</w:t>
      </w:r>
      <w:r w:rsidR="006566A4" w:rsidRPr="00911EE8">
        <w:rPr>
          <w:rFonts w:ascii="Arial" w:hAnsi="Arial" w:cs="Arial"/>
          <w:sz w:val="24"/>
          <w:szCs w:val="24"/>
        </w:rPr>
        <w:t xml:space="preserve"> </w:t>
      </w:r>
    </w:p>
    <w:p w14:paraId="3C2ED403" w14:textId="0924D466" w:rsidR="0023571E" w:rsidRPr="00911EE8" w:rsidRDefault="0023571E" w:rsidP="00F755F1">
      <w:pPr>
        <w:spacing w:after="0"/>
        <w:rPr>
          <w:rFonts w:ascii="Arial" w:hAnsi="Arial" w:cs="Arial"/>
          <w:color w:val="000000"/>
          <w:sz w:val="24"/>
          <w:szCs w:val="24"/>
          <w:shd w:val="clear" w:color="auto" w:fill="FFFFFF"/>
        </w:rPr>
      </w:pPr>
    </w:p>
    <w:p w14:paraId="6AA4BB84" w14:textId="6B1F93EA" w:rsidR="00F755F1" w:rsidRPr="00911EE8" w:rsidRDefault="00F755F1" w:rsidP="00F755F1">
      <w:pPr>
        <w:spacing w:after="0"/>
        <w:rPr>
          <w:rFonts w:ascii="Arial" w:hAnsi="Arial" w:cs="Arial"/>
          <w:color w:val="000000"/>
          <w:sz w:val="24"/>
          <w:szCs w:val="24"/>
          <w:shd w:val="clear" w:color="auto" w:fill="FFFFFF"/>
        </w:rPr>
      </w:pPr>
      <w:proofErr w:type="spellStart"/>
      <w:r w:rsidRPr="00911EE8">
        <w:rPr>
          <w:rFonts w:ascii="Arial" w:hAnsi="Arial" w:cs="Arial"/>
          <w:b/>
          <w:bCs/>
          <w:color w:val="000000"/>
          <w:sz w:val="24"/>
          <w:szCs w:val="24"/>
          <w:shd w:val="clear" w:color="auto" w:fill="FFFFFF"/>
        </w:rPr>
        <w:t>ReACT</w:t>
      </w:r>
      <w:proofErr w:type="spellEnd"/>
      <w:r w:rsidRPr="00911EE8">
        <w:rPr>
          <w:rFonts w:ascii="Arial" w:hAnsi="Arial" w:cs="Arial"/>
          <w:color w:val="000000"/>
          <w:sz w:val="24"/>
          <w:szCs w:val="24"/>
          <w:shd w:val="clear" w:color="auto" w:fill="FFFFFF"/>
        </w:rPr>
        <w:t xml:space="preserve"> is a partnership project between ECPAT groups in the </w:t>
      </w:r>
    </w:p>
    <w:p w14:paraId="1E02DDBB" w14:textId="383616BF" w:rsidR="00F755F1" w:rsidRPr="00911EE8" w:rsidRDefault="00F755F1" w:rsidP="00F755F1">
      <w:pPr>
        <w:spacing w:after="0"/>
        <w:rPr>
          <w:rFonts w:ascii="Arial" w:hAnsi="Arial" w:cs="Arial"/>
          <w:color w:val="000000"/>
          <w:sz w:val="24"/>
          <w:szCs w:val="24"/>
          <w:shd w:val="clear" w:color="auto" w:fill="FFFFFF"/>
        </w:rPr>
      </w:pPr>
      <w:r w:rsidRPr="00911EE8">
        <w:rPr>
          <w:rFonts w:ascii="Arial" w:hAnsi="Arial" w:cs="Arial"/>
          <w:color w:val="000000"/>
          <w:sz w:val="24"/>
          <w:szCs w:val="24"/>
          <w:shd w:val="clear" w:color="auto" w:fill="FFFFFF"/>
        </w:rPr>
        <w:t xml:space="preserve">UK, France, Belgium, The Netherlands and Germany. They produced this </w:t>
      </w:r>
      <w:r w:rsidR="00D21FF3" w:rsidRPr="00911EE8">
        <w:rPr>
          <w:rFonts w:ascii="Arial" w:hAnsi="Arial" w:cs="Arial"/>
          <w:color w:val="000000"/>
          <w:sz w:val="24"/>
          <w:szCs w:val="24"/>
          <w:shd w:val="clear" w:color="auto" w:fill="FFFFFF"/>
        </w:rPr>
        <w:t>free leaflet to inform child trafficking victims about their rights and how to find help and is available in eleven different languages.</w:t>
      </w:r>
    </w:p>
    <w:p w14:paraId="5F69DAE6" w14:textId="5440CDAD" w:rsidR="0023571E" w:rsidRPr="00911EE8" w:rsidRDefault="0023571E" w:rsidP="006244CC">
      <w:pPr>
        <w:rPr>
          <w:rFonts w:ascii="Arial" w:hAnsi="Arial" w:cs="Arial"/>
          <w:sz w:val="24"/>
          <w:szCs w:val="24"/>
        </w:rPr>
      </w:pPr>
    </w:p>
    <w:p w14:paraId="76135345" w14:textId="54A8001F" w:rsidR="004641B0" w:rsidRPr="00911EE8" w:rsidRDefault="00514035" w:rsidP="006244CC">
      <w:pPr>
        <w:rPr>
          <w:rFonts w:ascii="Arial" w:hAnsi="Arial" w:cs="Arial"/>
          <w:sz w:val="24"/>
          <w:szCs w:val="24"/>
        </w:rPr>
      </w:pPr>
      <w:hyperlink r:id="rId88" w:history="1">
        <w:r w:rsidR="00D21FF3" w:rsidRPr="00911EE8">
          <w:rPr>
            <w:rStyle w:val="Hyperlink"/>
            <w:rFonts w:ascii="Arial" w:hAnsi="Arial" w:cs="Arial"/>
            <w:sz w:val="24"/>
            <w:szCs w:val="24"/>
          </w:rPr>
          <w:t>MICLU Who is Who Guide</w:t>
        </w:r>
      </w:hyperlink>
      <w:r w:rsidR="00A96F7A" w:rsidRPr="00911EE8">
        <w:rPr>
          <w:rFonts w:ascii="Arial" w:hAnsi="Arial" w:cs="Arial"/>
          <w:sz w:val="24"/>
          <w:szCs w:val="24"/>
        </w:rPr>
        <w:t xml:space="preserve"> explain</w:t>
      </w:r>
      <w:r w:rsidR="00D21FF3" w:rsidRPr="00911EE8">
        <w:rPr>
          <w:rFonts w:ascii="Arial" w:hAnsi="Arial" w:cs="Arial"/>
          <w:sz w:val="24"/>
          <w:szCs w:val="24"/>
        </w:rPr>
        <w:t xml:space="preserve">s </w:t>
      </w:r>
      <w:r w:rsidR="00A96F7A" w:rsidRPr="00911EE8">
        <w:rPr>
          <w:rFonts w:ascii="Arial" w:hAnsi="Arial" w:cs="Arial"/>
          <w:sz w:val="24"/>
          <w:szCs w:val="24"/>
        </w:rPr>
        <w:t xml:space="preserve">who different professionals </w:t>
      </w:r>
      <w:r w:rsidR="0023571E" w:rsidRPr="00911EE8">
        <w:rPr>
          <w:rFonts w:ascii="Arial" w:hAnsi="Arial" w:cs="Arial"/>
          <w:sz w:val="24"/>
          <w:szCs w:val="24"/>
        </w:rPr>
        <w:t xml:space="preserve">are </w:t>
      </w:r>
      <w:r w:rsidR="00A02758" w:rsidRPr="00911EE8">
        <w:rPr>
          <w:rFonts w:ascii="Arial" w:hAnsi="Arial" w:cs="Arial"/>
          <w:sz w:val="24"/>
          <w:szCs w:val="24"/>
        </w:rPr>
        <w:t>in</w:t>
      </w:r>
      <w:r w:rsidR="00D21FF3" w:rsidRPr="00911EE8">
        <w:rPr>
          <w:rFonts w:ascii="Arial" w:hAnsi="Arial" w:cs="Arial"/>
          <w:sz w:val="24"/>
          <w:szCs w:val="24"/>
        </w:rPr>
        <w:t xml:space="preserve"> a separated child’s life in the UK. Available</w:t>
      </w:r>
      <w:r w:rsidR="0023571E" w:rsidRPr="00911EE8">
        <w:rPr>
          <w:rFonts w:ascii="Arial" w:hAnsi="Arial" w:cs="Arial"/>
          <w:sz w:val="24"/>
          <w:szCs w:val="24"/>
        </w:rPr>
        <w:t xml:space="preserve"> in</w:t>
      </w:r>
      <w:r w:rsidR="00A02758" w:rsidRPr="00911EE8">
        <w:rPr>
          <w:rFonts w:ascii="Arial" w:hAnsi="Arial" w:cs="Arial"/>
          <w:sz w:val="24"/>
          <w:szCs w:val="24"/>
        </w:rPr>
        <w:t xml:space="preserve">11 different languages </w:t>
      </w:r>
    </w:p>
    <w:p w14:paraId="2E2FF8B7" w14:textId="47D94741" w:rsidR="00D65B0A" w:rsidRPr="00911EE8" w:rsidRDefault="003362E4" w:rsidP="006244CC">
      <w:pPr>
        <w:rPr>
          <w:rFonts w:ascii="Arial" w:hAnsi="Arial" w:cs="Arial"/>
          <w:sz w:val="24"/>
          <w:szCs w:val="24"/>
        </w:rPr>
      </w:pPr>
      <w:r w:rsidRPr="00911EE8">
        <w:rPr>
          <w:rFonts w:ascii="Arial" w:hAnsi="Arial" w:cs="Arial"/>
          <w:noProof/>
          <w:sz w:val="24"/>
          <w:szCs w:val="24"/>
          <w:lang w:eastAsia="en-GB"/>
        </w:rPr>
        <w:drawing>
          <wp:anchor distT="0" distB="0" distL="114300" distR="114300" simplePos="0" relativeHeight="251758592" behindDoc="0" locked="0" layoutInCell="1" allowOverlap="1" wp14:anchorId="1E758E82" wp14:editId="2BE98B86">
            <wp:simplePos x="0" y="0"/>
            <wp:positionH relativeFrom="margin">
              <wp:posOffset>4225925</wp:posOffset>
            </wp:positionH>
            <wp:positionV relativeFrom="margin">
              <wp:posOffset>6557645</wp:posOffset>
            </wp:positionV>
            <wp:extent cx="1830070" cy="2105025"/>
            <wp:effectExtent l="0" t="0" r="0" b="9525"/>
            <wp:wrapSquare wrapText="bothSides"/>
            <wp:docPr id="54" name="Picture 54"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Picture 54" descr="Diagram&#10;&#10;Description automatically generated"/>
                    <pic:cNvPicPr>
                      <a:picLocks noChangeAspect="1" noChangeArrowheads="1"/>
                    </pic:cNvPicPr>
                  </pic:nvPicPr>
                  <pic:blipFill>
                    <a:blip r:embed="rId89" r:link="rId90" cstate="print">
                      <a:extLst>
                        <a:ext uri="{28A0092B-C50C-407E-A947-70E740481C1C}">
                          <a14:useLocalDpi xmlns:a14="http://schemas.microsoft.com/office/drawing/2010/main" val="0"/>
                        </a:ext>
                      </a:extLst>
                    </a:blip>
                    <a:srcRect/>
                    <a:stretch>
                      <a:fillRect/>
                    </a:stretch>
                  </pic:blipFill>
                  <pic:spPr bwMode="auto">
                    <a:xfrm>
                      <a:off x="0" y="0"/>
                      <a:ext cx="1830070" cy="210502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4641B0" w:rsidRPr="00911EE8">
        <w:rPr>
          <w:rFonts w:ascii="Arial" w:hAnsi="Arial" w:cs="Arial"/>
          <w:sz w:val="24"/>
          <w:szCs w:val="24"/>
        </w:rPr>
        <w:t xml:space="preserve">Range of Toolkits and Resource on </w:t>
      </w:r>
      <w:hyperlink r:id="rId91" w:history="1">
        <w:r w:rsidR="004641B0" w:rsidRPr="00911EE8">
          <w:rPr>
            <w:rStyle w:val="Hyperlink"/>
            <w:rFonts w:ascii="Arial" w:hAnsi="Arial" w:cs="Arial"/>
            <w:sz w:val="24"/>
            <w:szCs w:val="24"/>
          </w:rPr>
          <w:t>The Children's Society website</w:t>
        </w:r>
      </w:hyperlink>
      <w:r w:rsidR="00506215" w:rsidRPr="00911EE8">
        <w:rPr>
          <w:rFonts w:ascii="Arial" w:hAnsi="Arial" w:cs="Arial"/>
          <w:sz w:val="24"/>
          <w:szCs w:val="24"/>
        </w:rPr>
        <w:t xml:space="preserve"> including regarding child criminal exploitation, trafficking, sexual exploitation and county lines. </w:t>
      </w:r>
      <w:r w:rsidR="004641B0" w:rsidRPr="00911EE8">
        <w:rPr>
          <w:rFonts w:ascii="Arial" w:hAnsi="Arial" w:cs="Arial"/>
          <w:sz w:val="24"/>
          <w:szCs w:val="24"/>
        </w:rPr>
        <w:t xml:space="preserve"> </w:t>
      </w:r>
    </w:p>
    <w:p w14:paraId="2B06D798" w14:textId="7CEDBF85" w:rsidR="00993387" w:rsidRPr="00911EE8" w:rsidRDefault="00903286" w:rsidP="00157143">
      <w:pPr>
        <w:spacing w:after="0"/>
        <w:rPr>
          <w:rFonts w:ascii="Arial" w:hAnsi="Arial" w:cs="Arial"/>
          <w:sz w:val="24"/>
          <w:szCs w:val="24"/>
        </w:rPr>
      </w:pPr>
      <w:r w:rsidRPr="00911EE8">
        <w:rPr>
          <w:rFonts w:ascii="Arial" w:hAnsi="Arial" w:cs="Arial"/>
          <w:sz w:val="24"/>
          <w:szCs w:val="24"/>
        </w:rPr>
        <w:t xml:space="preserve">Coram Children’s </w:t>
      </w:r>
      <w:r w:rsidR="00E223AC" w:rsidRPr="00911EE8">
        <w:rPr>
          <w:rFonts w:ascii="Arial" w:hAnsi="Arial" w:cs="Arial"/>
          <w:sz w:val="24"/>
          <w:szCs w:val="24"/>
        </w:rPr>
        <w:t xml:space="preserve">Legal Centre  </w:t>
      </w:r>
      <w:hyperlink r:id="rId92" w:history="1">
        <w:r w:rsidR="00E223AC" w:rsidRPr="00911EE8">
          <w:rPr>
            <w:rStyle w:val="Hyperlink"/>
            <w:rFonts w:ascii="Arial" w:hAnsi="Arial" w:cs="Arial"/>
            <w:sz w:val="24"/>
            <w:szCs w:val="24"/>
          </w:rPr>
          <w:t xml:space="preserve">factsheets on trafficking </w:t>
        </w:r>
      </w:hyperlink>
      <w:r w:rsidR="00D65B0A" w:rsidRPr="00911EE8">
        <w:rPr>
          <w:rFonts w:ascii="Arial" w:hAnsi="Arial" w:cs="Arial"/>
          <w:sz w:val="24"/>
          <w:szCs w:val="24"/>
        </w:rPr>
        <w:t>and the National Referral Mechanism process</w:t>
      </w:r>
      <w:r w:rsidR="003362E4" w:rsidRPr="00911EE8">
        <w:rPr>
          <w:rFonts w:ascii="Arial" w:hAnsi="Arial" w:cs="Arial"/>
          <w:sz w:val="24"/>
          <w:szCs w:val="24"/>
        </w:rPr>
        <w:t xml:space="preserve">. </w:t>
      </w:r>
    </w:p>
    <w:p w14:paraId="75C3347C" w14:textId="708AD2E8" w:rsidR="00397B12" w:rsidRPr="00911EE8" w:rsidRDefault="00397B12" w:rsidP="006244CC">
      <w:pPr>
        <w:rPr>
          <w:rFonts w:ascii="Arial" w:hAnsi="Arial" w:cs="Arial"/>
          <w:color w:val="202020"/>
          <w:sz w:val="24"/>
          <w:szCs w:val="24"/>
        </w:rPr>
      </w:pPr>
      <w:r w:rsidRPr="00911EE8">
        <w:rPr>
          <w:rFonts w:ascii="Arial" w:hAnsi="Arial" w:cs="Arial"/>
          <w:color w:val="202020"/>
          <w:sz w:val="24"/>
          <w:szCs w:val="24"/>
        </w:rPr>
        <w:br/>
      </w:r>
      <w:hyperlink r:id="rId93" w:history="1">
        <w:r w:rsidRPr="00911EE8">
          <w:rPr>
            <w:rStyle w:val="Hyperlink"/>
            <w:rFonts w:ascii="Arial" w:hAnsi="Arial" w:cs="Arial"/>
            <w:color w:val="007C89"/>
            <w:sz w:val="24"/>
            <w:szCs w:val="24"/>
          </w:rPr>
          <w:t>Illegal Money Lending Team, Perception Theatre – Shark Film</w:t>
        </w:r>
      </w:hyperlink>
      <w:r w:rsidRPr="00911EE8">
        <w:rPr>
          <w:rFonts w:ascii="Arial" w:hAnsi="Arial" w:cs="Arial"/>
          <w:color w:val="202020"/>
          <w:sz w:val="24"/>
          <w:szCs w:val="24"/>
        </w:rPr>
        <w:br/>
        <w:t xml:space="preserve">SHARK’ was commissioned by England's Illegal Money Lending Team to help raise awareness and highlight the risks and dangers around illegal money lending and loan sharks. This film is aimed at </w:t>
      </w:r>
      <w:proofErr w:type="gramStart"/>
      <w:r w:rsidRPr="00911EE8">
        <w:rPr>
          <w:rFonts w:ascii="Arial" w:hAnsi="Arial" w:cs="Arial"/>
          <w:color w:val="202020"/>
          <w:sz w:val="24"/>
          <w:szCs w:val="24"/>
        </w:rPr>
        <w:t>14-25 year olds</w:t>
      </w:r>
      <w:proofErr w:type="gramEnd"/>
      <w:r w:rsidRPr="00911EE8">
        <w:rPr>
          <w:rFonts w:ascii="Arial" w:hAnsi="Arial" w:cs="Arial"/>
          <w:color w:val="202020"/>
          <w:sz w:val="24"/>
          <w:szCs w:val="24"/>
        </w:rPr>
        <w:t>. This project was designed to bring to the foreground and bust the many stereotypes that surround loan sharks, such as who they are and what they look like as well as the ‘types’ of people who borrow money from them. </w:t>
      </w:r>
    </w:p>
    <w:p w14:paraId="75BDA0A0" w14:textId="430B32D9" w:rsidR="00062905" w:rsidRPr="00911EE8" w:rsidRDefault="00514035" w:rsidP="006244CC">
      <w:pPr>
        <w:rPr>
          <w:rFonts w:ascii="Arial" w:hAnsi="Arial" w:cs="Arial"/>
          <w:sz w:val="24"/>
          <w:szCs w:val="24"/>
        </w:rPr>
      </w:pPr>
      <w:hyperlink r:id="rId94" w:history="1">
        <w:proofErr w:type="spellStart"/>
        <w:r w:rsidR="00062905" w:rsidRPr="00911EE8">
          <w:rPr>
            <w:rStyle w:val="Hyperlink"/>
            <w:rFonts w:ascii="Arial" w:hAnsi="Arial" w:cs="Arial"/>
            <w:sz w:val="24"/>
            <w:szCs w:val="24"/>
          </w:rPr>
          <w:t>Barnados’s</w:t>
        </w:r>
        <w:proofErr w:type="spellEnd"/>
        <w:r w:rsidR="00062905" w:rsidRPr="00911EE8">
          <w:rPr>
            <w:rStyle w:val="Hyperlink"/>
            <w:rFonts w:ascii="Arial" w:hAnsi="Arial" w:cs="Arial"/>
            <w:sz w:val="24"/>
            <w:szCs w:val="24"/>
          </w:rPr>
          <w:t xml:space="preserve"> Toolkit</w:t>
        </w:r>
      </w:hyperlink>
      <w:r w:rsidR="00062905" w:rsidRPr="00911EE8">
        <w:rPr>
          <w:rFonts w:ascii="Arial" w:hAnsi="Arial" w:cs="Arial"/>
          <w:sz w:val="24"/>
          <w:szCs w:val="24"/>
        </w:rPr>
        <w:t xml:space="preserve"> for night staff relating to Child exploitation </w:t>
      </w:r>
      <w:r w:rsidR="003362E4" w:rsidRPr="00911EE8">
        <w:rPr>
          <w:rFonts w:ascii="Arial" w:hAnsi="Arial" w:cs="Arial"/>
          <w:sz w:val="24"/>
          <w:szCs w:val="24"/>
        </w:rPr>
        <w:t>includes a</w:t>
      </w:r>
      <w:r w:rsidR="00062905" w:rsidRPr="00911EE8">
        <w:rPr>
          <w:rFonts w:ascii="Arial" w:hAnsi="Arial" w:cs="Arial"/>
          <w:sz w:val="24"/>
          <w:szCs w:val="24"/>
        </w:rPr>
        <w:t xml:space="preserve"> helpful check list </w:t>
      </w:r>
    </w:p>
    <w:p w14:paraId="18BAA98A" w14:textId="554EB689" w:rsidR="006244CC" w:rsidRPr="00911EE8" w:rsidRDefault="00595318" w:rsidP="00595318">
      <w:pPr>
        <w:pStyle w:val="ListParagraph"/>
        <w:numPr>
          <w:ilvl w:val="0"/>
          <w:numId w:val="12"/>
        </w:numPr>
        <w:rPr>
          <w:rFonts w:ascii="Arial" w:hAnsi="Arial" w:cs="Arial"/>
          <w:b/>
          <w:bCs/>
          <w:color w:val="C00000"/>
          <w:sz w:val="24"/>
          <w:szCs w:val="24"/>
        </w:rPr>
      </w:pPr>
      <w:r w:rsidRPr="00911EE8">
        <w:rPr>
          <w:rFonts w:ascii="Arial" w:hAnsi="Arial" w:cs="Arial"/>
          <w:b/>
          <w:bCs/>
          <w:color w:val="C00000"/>
          <w:sz w:val="24"/>
          <w:szCs w:val="24"/>
        </w:rPr>
        <w:t>T</w:t>
      </w:r>
      <w:r w:rsidR="006244CC" w:rsidRPr="00911EE8">
        <w:rPr>
          <w:rFonts w:ascii="Arial" w:hAnsi="Arial" w:cs="Arial"/>
          <w:b/>
          <w:bCs/>
          <w:color w:val="C00000"/>
          <w:sz w:val="24"/>
          <w:szCs w:val="24"/>
        </w:rPr>
        <w:t xml:space="preserve">raining </w:t>
      </w:r>
      <w:r w:rsidRPr="00911EE8">
        <w:rPr>
          <w:rFonts w:ascii="Arial" w:hAnsi="Arial" w:cs="Arial"/>
          <w:b/>
          <w:bCs/>
          <w:color w:val="C00000"/>
          <w:sz w:val="24"/>
          <w:szCs w:val="24"/>
        </w:rPr>
        <w:t xml:space="preserve">and e-modules </w:t>
      </w:r>
    </w:p>
    <w:p w14:paraId="04069A0A" w14:textId="36006F9E" w:rsidR="00A01FCB" w:rsidRPr="00911EE8" w:rsidRDefault="00A01FCB" w:rsidP="00606747">
      <w:pPr>
        <w:pStyle w:val="NormalWeb"/>
        <w:shd w:val="clear" w:color="auto" w:fill="FFFFFF"/>
        <w:spacing w:before="0" w:beforeAutospacing="0" w:after="0" w:afterAutospacing="0"/>
        <w:textAlignment w:val="baseline"/>
        <w:rPr>
          <w:rFonts w:ascii="Arial" w:hAnsi="Arial" w:cs="Arial"/>
          <w:color w:val="2A2F33"/>
        </w:rPr>
      </w:pPr>
      <w:r w:rsidRPr="00911EE8">
        <w:rPr>
          <w:rFonts w:ascii="Arial" w:hAnsi="Arial" w:cs="Arial"/>
          <w:color w:val="2A2F33"/>
        </w:rPr>
        <w:t>The </w:t>
      </w:r>
      <w:hyperlink r:id="rId95" w:tgtFrame="_blank" w:history="1">
        <w:r w:rsidR="00606747" w:rsidRPr="00911EE8">
          <w:rPr>
            <w:rStyle w:val="Hyperlink"/>
            <w:rFonts w:ascii="Arial" w:eastAsiaTheme="majorEastAsia" w:hAnsi="Arial" w:cs="Arial"/>
            <w:b/>
            <w:bCs/>
            <w:color w:val="4473A1"/>
            <w:bdr w:val="none" w:sz="0" w:space="0" w:color="auto" w:frame="1"/>
          </w:rPr>
          <w:t xml:space="preserve">Fostering Across Borders (FAB) Project website </w:t>
        </w:r>
      </w:hyperlink>
      <w:r w:rsidR="00606747" w:rsidRPr="00911EE8">
        <w:rPr>
          <w:rFonts w:ascii="Arial" w:hAnsi="Arial" w:cs="Arial"/>
        </w:rPr>
        <w:t xml:space="preserve">contains a </w:t>
      </w:r>
      <w:r w:rsidRPr="00911EE8">
        <w:rPr>
          <w:rFonts w:ascii="Arial" w:hAnsi="Arial" w:cs="Arial"/>
        </w:rPr>
        <w:t xml:space="preserve">range of resources for foster carers including a training manual, information leaflet, videos </w:t>
      </w:r>
      <w:r w:rsidR="00606747" w:rsidRPr="00911EE8">
        <w:rPr>
          <w:rFonts w:ascii="Arial" w:hAnsi="Arial" w:cs="Arial"/>
        </w:rPr>
        <w:t xml:space="preserve">and five country of origin factsheets. </w:t>
      </w:r>
    </w:p>
    <w:p w14:paraId="408F9AF5" w14:textId="1456DDD7" w:rsidR="00AA27C4" w:rsidRPr="00911EE8" w:rsidRDefault="003362E4" w:rsidP="00CC6BFA">
      <w:pPr>
        <w:shd w:val="clear" w:color="auto" w:fill="FFFFFF"/>
        <w:spacing w:before="100" w:beforeAutospacing="1" w:after="100" w:afterAutospacing="1"/>
        <w:rPr>
          <w:rFonts w:ascii="Arial" w:eastAsia="Times New Roman" w:hAnsi="Arial" w:cs="Arial"/>
          <w:color w:val="343A40"/>
          <w:sz w:val="24"/>
          <w:szCs w:val="24"/>
          <w:lang w:val="en-GB" w:eastAsia="en-GB"/>
        </w:rPr>
      </w:pPr>
      <w:r w:rsidRPr="00911EE8">
        <w:rPr>
          <w:rFonts w:ascii="Arial" w:eastAsia="Times New Roman" w:hAnsi="Arial" w:cs="Arial"/>
          <w:color w:val="343A40"/>
          <w:sz w:val="24"/>
          <w:szCs w:val="24"/>
          <w:lang w:val="en-GB" w:eastAsia="en-GB"/>
        </w:rPr>
        <w:t>The International Organisation for Migration (</w:t>
      </w:r>
      <w:r w:rsidR="00E13951" w:rsidRPr="00911EE8">
        <w:rPr>
          <w:rFonts w:ascii="Arial" w:eastAsia="Times New Roman" w:hAnsi="Arial" w:cs="Arial"/>
          <w:color w:val="343A40"/>
          <w:sz w:val="24"/>
          <w:szCs w:val="24"/>
          <w:lang w:val="en-GB" w:eastAsia="en-GB"/>
        </w:rPr>
        <w:t>IOM</w:t>
      </w:r>
      <w:r w:rsidRPr="00911EE8">
        <w:rPr>
          <w:rFonts w:ascii="Arial" w:eastAsia="Times New Roman" w:hAnsi="Arial" w:cs="Arial"/>
          <w:color w:val="343A40"/>
          <w:sz w:val="24"/>
          <w:szCs w:val="24"/>
          <w:lang w:val="en-GB" w:eastAsia="en-GB"/>
        </w:rPr>
        <w:t>)</w:t>
      </w:r>
      <w:r w:rsidR="00E13951" w:rsidRPr="00911EE8">
        <w:rPr>
          <w:rFonts w:ascii="Arial" w:eastAsia="Times New Roman" w:hAnsi="Arial" w:cs="Arial"/>
          <w:color w:val="343A40"/>
          <w:sz w:val="24"/>
          <w:szCs w:val="24"/>
          <w:lang w:val="en-GB" w:eastAsia="en-GB"/>
        </w:rPr>
        <w:t xml:space="preserve"> </w:t>
      </w:r>
      <w:r w:rsidRPr="00911EE8">
        <w:rPr>
          <w:rFonts w:ascii="Arial" w:eastAsia="Times New Roman" w:hAnsi="Arial" w:cs="Arial"/>
          <w:color w:val="343A40"/>
          <w:sz w:val="24"/>
          <w:szCs w:val="24"/>
          <w:lang w:val="en-GB" w:eastAsia="en-GB"/>
        </w:rPr>
        <w:t xml:space="preserve">offers free country information sessions including Syria, Iraq, Sudan, Somalia, DRC, Afghanistan, Kurdish &amp; Eritrea. They also offer sessions on UASC, </w:t>
      </w:r>
      <w:proofErr w:type="gramStart"/>
      <w:r w:rsidR="00CC6BFA" w:rsidRPr="00911EE8">
        <w:rPr>
          <w:rFonts w:ascii="Arial" w:eastAsia="Times New Roman" w:hAnsi="Arial" w:cs="Arial"/>
          <w:color w:val="343A40"/>
          <w:sz w:val="24"/>
          <w:szCs w:val="24"/>
          <w:lang w:val="en-GB" w:eastAsia="en-GB"/>
        </w:rPr>
        <w:t>For</w:t>
      </w:r>
      <w:proofErr w:type="gramEnd"/>
      <w:r w:rsidR="00CC6BFA" w:rsidRPr="00911EE8">
        <w:rPr>
          <w:rFonts w:ascii="Arial" w:eastAsia="Times New Roman" w:hAnsi="Arial" w:cs="Arial"/>
          <w:color w:val="343A40"/>
          <w:sz w:val="24"/>
          <w:szCs w:val="24"/>
          <w:lang w:val="en-GB" w:eastAsia="en-GB"/>
        </w:rPr>
        <w:t xml:space="preserve"> more information and to request a session visit </w:t>
      </w:r>
      <w:hyperlink r:id="rId96" w:history="1">
        <w:r w:rsidR="00CC6BFA" w:rsidRPr="00911EE8">
          <w:rPr>
            <w:rStyle w:val="Hyperlink"/>
            <w:rFonts w:ascii="Arial" w:hAnsi="Arial" w:cs="Arial"/>
            <w:sz w:val="24"/>
            <w:szCs w:val="24"/>
          </w:rPr>
          <w:t>here</w:t>
        </w:r>
      </w:hyperlink>
      <w:r w:rsidR="000D4E91" w:rsidRPr="00911EE8">
        <w:rPr>
          <w:rFonts w:ascii="Arial" w:hAnsi="Arial" w:cs="Arial"/>
          <w:sz w:val="24"/>
          <w:szCs w:val="24"/>
        </w:rPr>
        <w:t xml:space="preserve"> </w:t>
      </w:r>
    </w:p>
    <w:p w14:paraId="6B91BBFB" w14:textId="7D97CB96" w:rsidR="006244CC" w:rsidRPr="00911EE8" w:rsidRDefault="00514035" w:rsidP="006244CC">
      <w:pPr>
        <w:rPr>
          <w:rFonts w:ascii="Arial" w:hAnsi="Arial" w:cs="Arial"/>
          <w:color w:val="000000"/>
          <w:sz w:val="24"/>
          <w:szCs w:val="24"/>
          <w:shd w:val="clear" w:color="auto" w:fill="FFFFFF"/>
        </w:rPr>
      </w:pPr>
      <w:hyperlink r:id="rId97" w:history="1">
        <w:r w:rsidR="00D65B0A" w:rsidRPr="00911EE8">
          <w:rPr>
            <w:rStyle w:val="Hyperlink"/>
            <w:rFonts w:ascii="Arial" w:hAnsi="Arial" w:cs="Arial"/>
            <w:b/>
            <w:bCs/>
            <w:sz w:val="24"/>
            <w:szCs w:val="24"/>
            <w:shd w:val="clear" w:color="auto" w:fill="FFFFFF"/>
          </w:rPr>
          <w:t>SAFE Project online course</w:t>
        </w:r>
      </w:hyperlink>
      <w:r w:rsidR="00D65B0A" w:rsidRPr="00911EE8">
        <w:rPr>
          <w:rFonts w:ascii="Arial" w:hAnsi="Arial" w:cs="Arial"/>
          <w:color w:val="000000"/>
          <w:sz w:val="24"/>
          <w:szCs w:val="24"/>
          <w:shd w:val="clear" w:color="auto" w:fill="FFFFFF"/>
        </w:rPr>
        <w:t xml:space="preserve"> </w:t>
      </w:r>
      <w:r w:rsidR="00EB11FE" w:rsidRPr="00911EE8">
        <w:rPr>
          <w:rFonts w:ascii="Arial" w:hAnsi="Arial" w:cs="Arial"/>
          <w:sz w:val="24"/>
          <w:szCs w:val="24"/>
        </w:rPr>
        <w:t>B</w:t>
      </w:r>
      <w:r w:rsidR="002A2915" w:rsidRPr="00911EE8">
        <w:rPr>
          <w:rFonts w:ascii="Arial" w:hAnsi="Arial" w:cs="Arial"/>
          <w:sz w:val="24"/>
          <w:szCs w:val="24"/>
        </w:rPr>
        <w:t>ritish Red Cross</w:t>
      </w:r>
      <w:r w:rsidR="00EB11FE" w:rsidRPr="00911EE8">
        <w:rPr>
          <w:rFonts w:ascii="Arial" w:hAnsi="Arial" w:cs="Arial"/>
          <w:sz w:val="24"/>
          <w:szCs w:val="24"/>
        </w:rPr>
        <w:t xml:space="preserve"> </w:t>
      </w:r>
      <w:r w:rsidR="006244CC" w:rsidRPr="00911EE8">
        <w:rPr>
          <w:rFonts w:ascii="Arial" w:hAnsi="Arial" w:cs="Arial"/>
          <w:sz w:val="24"/>
          <w:szCs w:val="24"/>
        </w:rPr>
        <w:t xml:space="preserve">SAFE </w:t>
      </w:r>
      <w:r w:rsidR="00EB11FE" w:rsidRPr="00911EE8">
        <w:rPr>
          <w:rFonts w:ascii="Arial" w:hAnsi="Arial" w:cs="Arial"/>
          <w:sz w:val="24"/>
          <w:szCs w:val="24"/>
        </w:rPr>
        <w:t>Project</w:t>
      </w:r>
      <w:r w:rsidR="00D65B0A" w:rsidRPr="00911EE8">
        <w:rPr>
          <w:rFonts w:ascii="Arial" w:hAnsi="Arial" w:cs="Arial"/>
          <w:sz w:val="24"/>
          <w:szCs w:val="24"/>
        </w:rPr>
        <w:t xml:space="preserve"> core module and country specific</w:t>
      </w:r>
      <w:r w:rsidR="00EB11FE" w:rsidRPr="00911EE8">
        <w:rPr>
          <w:rFonts w:ascii="Arial" w:hAnsi="Arial" w:cs="Arial"/>
          <w:sz w:val="24"/>
          <w:szCs w:val="24"/>
        </w:rPr>
        <w:t xml:space="preserve"> </w:t>
      </w:r>
      <w:r w:rsidR="006244CC" w:rsidRPr="00911EE8">
        <w:rPr>
          <w:rFonts w:ascii="Arial" w:hAnsi="Arial" w:cs="Arial"/>
          <w:sz w:val="24"/>
          <w:szCs w:val="24"/>
        </w:rPr>
        <w:t xml:space="preserve">e-modules </w:t>
      </w:r>
      <w:r w:rsidR="00D65B0A" w:rsidRPr="00911EE8">
        <w:rPr>
          <w:rFonts w:ascii="Arial" w:hAnsi="Arial" w:cs="Arial"/>
          <w:sz w:val="24"/>
          <w:szCs w:val="24"/>
        </w:rPr>
        <w:t xml:space="preserve">to </w:t>
      </w:r>
      <w:r w:rsidR="00EB11FE" w:rsidRPr="00911EE8">
        <w:rPr>
          <w:rFonts w:ascii="Arial" w:hAnsi="Arial" w:cs="Arial"/>
          <w:color w:val="000000"/>
          <w:sz w:val="24"/>
          <w:szCs w:val="24"/>
          <w:shd w:val="clear" w:color="auto" w:fill="FFFFFF"/>
        </w:rPr>
        <w:t>enable them to provide better support and meet the needs of unaccompanied and separated children across UK</w:t>
      </w:r>
      <w:r w:rsidR="00D65B0A" w:rsidRPr="00911EE8">
        <w:rPr>
          <w:rFonts w:ascii="Arial" w:hAnsi="Arial" w:cs="Arial"/>
          <w:color w:val="000000"/>
          <w:sz w:val="24"/>
          <w:szCs w:val="24"/>
          <w:shd w:val="clear" w:color="auto" w:fill="FFFFFF"/>
        </w:rPr>
        <w:t xml:space="preserve">. </w:t>
      </w:r>
    </w:p>
    <w:p w14:paraId="02F6DA67" w14:textId="75FDFB6A" w:rsidR="00993387" w:rsidRPr="00911EE8" w:rsidRDefault="00514035" w:rsidP="00723680">
      <w:pPr>
        <w:rPr>
          <w:rFonts w:ascii="Arial" w:hAnsi="Arial" w:cs="Arial"/>
          <w:sz w:val="24"/>
          <w:szCs w:val="24"/>
        </w:rPr>
      </w:pPr>
      <w:hyperlink r:id="rId98" w:history="1">
        <w:r w:rsidR="00D65B0A" w:rsidRPr="00911EE8">
          <w:rPr>
            <w:rStyle w:val="Hyperlink"/>
            <w:rFonts w:ascii="Arial" w:hAnsi="Arial" w:cs="Arial"/>
            <w:b/>
            <w:bCs/>
            <w:sz w:val="24"/>
            <w:szCs w:val="24"/>
          </w:rPr>
          <w:t>Future Learn</w:t>
        </w:r>
      </w:hyperlink>
      <w:r w:rsidR="00993387" w:rsidRPr="00911EE8">
        <w:rPr>
          <w:rStyle w:val="Hyperlink"/>
          <w:rFonts w:ascii="Arial" w:hAnsi="Arial" w:cs="Arial"/>
          <w:b/>
          <w:bCs/>
          <w:sz w:val="24"/>
          <w:szCs w:val="24"/>
        </w:rPr>
        <w:t xml:space="preserve"> </w:t>
      </w:r>
      <w:r w:rsidR="006244CC" w:rsidRPr="00911EE8">
        <w:rPr>
          <w:rFonts w:ascii="Arial" w:hAnsi="Arial" w:cs="Arial"/>
          <w:sz w:val="24"/>
          <w:szCs w:val="24"/>
        </w:rPr>
        <w:t xml:space="preserve">course on ‘Caring for Children Moving Alone: Protecting Unaccompanied and Separated Children’. This course is 100% delivered online. </w:t>
      </w:r>
    </w:p>
    <w:p w14:paraId="35FD6DEC" w14:textId="3F0E1839" w:rsidR="004B4531" w:rsidRPr="00911EE8" w:rsidRDefault="00514035" w:rsidP="004B4531">
      <w:pPr>
        <w:pStyle w:val="Heading3"/>
        <w:rPr>
          <w:rFonts w:ascii="Arial" w:eastAsia="Times New Roman" w:hAnsi="Arial" w:cs="Arial"/>
          <w:i w:val="0"/>
          <w:iCs/>
          <w:sz w:val="24"/>
          <w:szCs w:val="24"/>
        </w:rPr>
      </w:pPr>
      <w:hyperlink r:id="rId99" w:history="1">
        <w:bookmarkStart w:id="25" w:name="_Toc106718515"/>
        <w:r w:rsidR="004B4531" w:rsidRPr="00911EE8">
          <w:rPr>
            <w:rStyle w:val="Hyperlink"/>
            <w:rFonts w:ascii="Arial" w:eastAsia="Times New Roman" w:hAnsi="Arial" w:cs="Arial"/>
            <w:b/>
            <w:bCs w:val="0"/>
            <w:i w:val="0"/>
            <w:iCs/>
            <w:sz w:val="24"/>
            <w:szCs w:val="24"/>
          </w:rPr>
          <w:t>DisasterReady.Org</w:t>
        </w:r>
      </w:hyperlink>
      <w:r w:rsidR="004B4531" w:rsidRPr="00911EE8">
        <w:rPr>
          <w:rFonts w:ascii="Arial" w:eastAsia="Times New Roman" w:hAnsi="Arial" w:cs="Arial"/>
          <w:b/>
          <w:bCs w:val="0"/>
          <w:i w:val="0"/>
          <w:iCs/>
          <w:sz w:val="24"/>
          <w:szCs w:val="24"/>
        </w:rPr>
        <w:t xml:space="preserve">  </w:t>
      </w:r>
      <w:r w:rsidR="004B4531" w:rsidRPr="00911EE8">
        <w:rPr>
          <w:rFonts w:ascii="Arial" w:eastAsia="Times New Roman" w:hAnsi="Arial" w:cs="Arial"/>
          <w:i w:val="0"/>
          <w:iCs/>
          <w:sz w:val="24"/>
          <w:szCs w:val="24"/>
        </w:rPr>
        <w:t>Supporting Children Who Have Gone Through Difficult Experiences</w:t>
      </w:r>
      <w:bookmarkEnd w:id="25"/>
    </w:p>
    <w:p w14:paraId="5175C9C8" w14:textId="36FE200F" w:rsidR="004E4CDC" w:rsidRPr="00911EE8" w:rsidRDefault="004B4531" w:rsidP="00F06692">
      <w:pPr>
        <w:rPr>
          <w:rFonts w:ascii="Arial" w:eastAsia="Times New Roman" w:hAnsi="Arial" w:cs="Arial"/>
          <w:bCs/>
          <w:iCs/>
          <w:sz w:val="24"/>
          <w:szCs w:val="24"/>
        </w:rPr>
      </w:pPr>
      <w:r w:rsidRPr="00911EE8">
        <w:rPr>
          <w:rFonts w:ascii="Arial" w:eastAsia="Times New Roman" w:hAnsi="Arial" w:cs="Arial"/>
          <w:bCs/>
          <w:iCs/>
          <w:sz w:val="24"/>
          <w:szCs w:val="24"/>
        </w:rPr>
        <w:t>Protection course online – 4 hours</w:t>
      </w:r>
    </w:p>
    <w:p w14:paraId="6937B2B8" w14:textId="399E5EDD" w:rsidR="00191D83" w:rsidRPr="00911EE8" w:rsidRDefault="00CC6BFA" w:rsidP="00CC6BFA">
      <w:pPr>
        <w:rPr>
          <w:rFonts w:ascii="Arial" w:eastAsia="Times New Roman" w:hAnsi="Arial" w:cs="Arial"/>
          <w:bCs/>
          <w:iCs/>
          <w:sz w:val="24"/>
          <w:szCs w:val="24"/>
        </w:rPr>
      </w:pPr>
      <w:r w:rsidRPr="00911EE8">
        <w:rPr>
          <w:rFonts w:ascii="Arial" w:eastAsia="Times New Roman" w:hAnsi="Arial" w:cs="Arial"/>
          <w:bCs/>
          <w:iCs/>
          <w:sz w:val="24"/>
          <w:szCs w:val="24"/>
        </w:rPr>
        <w:t xml:space="preserve">London local area guides developed by Migrant Rights Network for areas of London </w:t>
      </w:r>
      <w:r w:rsidR="00EA13D5" w:rsidRPr="00911EE8">
        <w:rPr>
          <w:rFonts w:ascii="Arial" w:eastAsia="Times New Roman" w:hAnsi="Arial" w:cs="Arial"/>
          <w:sz w:val="24"/>
          <w:szCs w:val="24"/>
        </w:rPr>
        <w:t xml:space="preserve">including New Cross, Newham, Brent, Hackney, Haringey, and Tower Hamlets. Access </w:t>
      </w:r>
      <w:hyperlink r:id="rId100" w:history="1">
        <w:r w:rsidR="00EA13D5" w:rsidRPr="00911EE8">
          <w:rPr>
            <w:rStyle w:val="Hyperlink"/>
            <w:rFonts w:ascii="Arial" w:eastAsia="Times New Roman" w:hAnsi="Arial" w:cs="Arial"/>
            <w:sz w:val="24"/>
            <w:szCs w:val="24"/>
          </w:rPr>
          <w:t>here</w:t>
        </w:r>
      </w:hyperlink>
      <w:r w:rsidR="00EA13D5" w:rsidRPr="00911EE8">
        <w:rPr>
          <w:rFonts w:ascii="Arial" w:eastAsia="Times New Roman" w:hAnsi="Arial" w:cs="Arial"/>
          <w:sz w:val="24"/>
          <w:szCs w:val="24"/>
        </w:rPr>
        <w:t>!</w:t>
      </w:r>
    </w:p>
    <w:p w14:paraId="057E2129" w14:textId="3AB7988D" w:rsidR="00191D83" w:rsidRPr="009F7841" w:rsidRDefault="00191D83" w:rsidP="00191D83">
      <w:pPr>
        <w:pStyle w:val="ListParagraph"/>
        <w:numPr>
          <w:ilvl w:val="0"/>
          <w:numId w:val="12"/>
        </w:numPr>
        <w:tabs>
          <w:tab w:val="left" w:pos="7033"/>
        </w:tabs>
        <w:rPr>
          <w:rFonts w:ascii="Arial" w:hAnsi="Arial" w:cs="Arial"/>
          <w:b/>
          <w:bCs/>
          <w:color w:val="C00000" w:themeColor="accent1"/>
          <w:sz w:val="24"/>
          <w:szCs w:val="24"/>
        </w:rPr>
      </w:pPr>
      <w:r w:rsidRPr="009F7841">
        <w:rPr>
          <w:rFonts w:ascii="Arial" w:hAnsi="Arial" w:cs="Arial"/>
          <w:b/>
          <w:bCs/>
          <w:color w:val="C00000" w:themeColor="accent1"/>
          <w:sz w:val="24"/>
          <w:szCs w:val="24"/>
        </w:rPr>
        <w:t>R</w:t>
      </w:r>
      <w:r w:rsidR="009F7841" w:rsidRPr="009F7841">
        <w:rPr>
          <w:rFonts w:ascii="Arial" w:hAnsi="Arial" w:cs="Arial"/>
          <w:b/>
          <w:bCs/>
          <w:color w:val="C00000" w:themeColor="accent1"/>
          <w:sz w:val="24"/>
          <w:szCs w:val="24"/>
        </w:rPr>
        <w:t xml:space="preserve">eports </w:t>
      </w:r>
    </w:p>
    <w:p w14:paraId="36090E7C" w14:textId="55DC39EC" w:rsidR="00191D83" w:rsidRDefault="00191D83" w:rsidP="00191D83">
      <w:pPr>
        <w:tabs>
          <w:tab w:val="left" w:pos="7033"/>
        </w:tabs>
        <w:rPr>
          <w:rFonts w:ascii="Arial" w:hAnsi="Arial" w:cs="Arial"/>
          <w:sz w:val="24"/>
          <w:szCs w:val="24"/>
        </w:rPr>
      </w:pPr>
      <w:r w:rsidRPr="00911EE8">
        <w:rPr>
          <w:rFonts w:ascii="Arial" w:hAnsi="Arial" w:cs="Arial"/>
          <w:sz w:val="24"/>
          <w:szCs w:val="24"/>
        </w:rPr>
        <w:t xml:space="preserve">      </w:t>
      </w:r>
      <w:hyperlink r:id="rId101" w:history="1">
        <w:r w:rsidRPr="00911EE8">
          <w:rPr>
            <w:rStyle w:val="Hyperlink"/>
            <w:rFonts w:ascii="Arial" w:hAnsi="Arial" w:cs="Arial"/>
            <w:sz w:val="24"/>
            <w:szCs w:val="24"/>
          </w:rPr>
          <w:t>UNHCR - A Refugee and Then</w:t>
        </w:r>
      </w:hyperlink>
      <w:r w:rsidR="00542935" w:rsidRPr="00911EE8">
        <w:rPr>
          <w:rFonts w:ascii="Arial" w:hAnsi="Arial" w:cs="Arial"/>
          <w:sz w:val="24"/>
          <w:szCs w:val="24"/>
        </w:rPr>
        <w:t xml:space="preserve"> - Participatory Assessment of the Reception and Early Integration of Unaccompanied Refugee Children in the UK</w:t>
      </w:r>
    </w:p>
    <w:p w14:paraId="2C38C4C8" w14:textId="77777777" w:rsidR="00C52F51" w:rsidRPr="00C52F51" w:rsidRDefault="00514035" w:rsidP="00C52F51">
      <w:pPr>
        <w:rPr>
          <w:rFonts w:ascii="Arial" w:hAnsi="Arial" w:cs="Arial"/>
          <w:sz w:val="24"/>
          <w:szCs w:val="24"/>
        </w:rPr>
      </w:pPr>
      <w:hyperlink r:id="rId102" w:history="1">
        <w:r w:rsidR="00C52F51" w:rsidRPr="00C52F51">
          <w:rPr>
            <w:rStyle w:val="Hyperlink"/>
            <w:rFonts w:ascii="Arial" w:hAnsi="Arial" w:cs="Arial"/>
            <w:sz w:val="24"/>
            <w:szCs w:val="24"/>
          </w:rPr>
          <w:t>Best Practice Guidance for Social Workers in Wales Supporting UASC</w:t>
        </w:r>
      </w:hyperlink>
    </w:p>
    <w:p w14:paraId="18E1F185" w14:textId="77777777" w:rsidR="00C52F51" w:rsidRPr="00C52F51" w:rsidRDefault="00514035" w:rsidP="00C52F51">
      <w:pPr>
        <w:rPr>
          <w:rStyle w:val="Hyperlink"/>
          <w:rFonts w:ascii="Arial" w:hAnsi="Arial" w:cs="Arial"/>
          <w:sz w:val="24"/>
          <w:szCs w:val="24"/>
        </w:rPr>
      </w:pPr>
      <w:hyperlink r:id="rId103" w:history="1">
        <w:r w:rsidR="00C52F51" w:rsidRPr="00C52F51">
          <w:rPr>
            <w:rStyle w:val="Hyperlink"/>
            <w:rFonts w:ascii="Arial" w:hAnsi="Arial" w:cs="Arial"/>
            <w:sz w:val="24"/>
            <w:szCs w:val="24"/>
          </w:rPr>
          <w:t>Information for Foster Carers Supporting UASC in Wales</w:t>
        </w:r>
      </w:hyperlink>
    </w:p>
    <w:p w14:paraId="2EFB2C05" w14:textId="77777777" w:rsidR="00C52F51" w:rsidRPr="00C52F51" w:rsidRDefault="00C52F51" w:rsidP="00C52F51">
      <w:pPr>
        <w:rPr>
          <w:rFonts w:ascii="Arial" w:hAnsi="Arial" w:cs="Arial"/>
          <w:sz w:val="24"/>
          <w:szCs w:val="24"/>
        </w:rPr>
      </w:pPr>
      <w:r w:rsidRPr="00C52F51">
        <w:rPr>
          <w:rFonts w:ascii="Arial" w:hAnsi="Arial" w:cs="Arial"/>
          <w:sz w:val="24"/>
          <w:szCs w:val="24"/>
        </w:rPr>
        <w:t xml:space="preserve">The Promise - </w:t>
      </w:r>
      <w:hyperlink r:id="rId104" w:history="1">
        <w:r w:rsidRPr="00C52F51">
          <w:rPr>
            <w:rStyle w:val="Hyperlink"/>
            <w:rFonts w:ascii="Arial" w:hAnsi="Arial" w:cs="Arial"/>
            <w:sz w:val="24"/>
            <w:szCs w:val="24"/>
          </w:rPr>
          <w:t>The-Promise_v7.pdf (</w:t>
        </w:r>
        <w:proofErr w:type="spellStart"/>
        <w:proofErr w:type="gramStart"/>
        <w:r w:rsidRPr="00C52F51">
          <w:rPr>
            <w:rStyle w:val="Hyperlink"/>
            <w:rFonts w:ascii="Arial" w:hAnsi="Arial" w:cs="Arial"/>
            <w:sz w:val="24"/>
            <w:szCs w:val="24"/>
          </w:rPr>
          <w:t>carereview.scot</w:t>
        </w:r>
        <w:proofErr w:type="spellEnd"/>
        <w:proofErr w:type="gramEnd"/>
        <w:r w:rsidRPr="00C52F51">
          <w:rPr>
            <w:rStyle w:val="Hyperlink"/>
            <w:rFonts w:ascii="Arial" w:hAnsi="Arial" w:cs="Arial"/>
            <w:sz w:val="24"/>
            <w:szCs w:val="24"/>
          </w:rPr>
          <w:t>)</w:t>
        </w:r>
      </w:hyperlink>
    </w:p>
    <w:p w14:paraId="74D49833" w14:textId="77777777" w:rsidR="00C52F51" w:rsidRPr="00C52F51" w:rsidRDefault="00C52F51" w:rsidP="00C52F51">
      <w:pPr>
        <w:rPr>
          <w:rFonts w:ascii="Arial" w:hAnsi="Arial" w:cs="Arial"/>
          <w:sz w:val="24"/>
          <w:szCs w:val="24"/>
        </w:rPr>
      </w:pPr>
      <w:r w:rsidRPr="00C52F51">
        <w:rPr>
          <w:rFonts w:ascii="Arial" w:hAnsi="Arial" w:cs="Arial"/>
          <w:sz w:val="24"/>
          <w:szCs w:val="24"/>
        </w:rPr>
        <w:t xml:space="preserve">The Scottish Guardianship Service - </w:t>
      </w:r>
      <w:hyperlink r:id="rId105" w:history="1">
        <w:r w:rsidRPr="00C52F51">
          <w:rPr>
            <w:rStyle w:val="Hyperlink"/>
            <w:rFonts w:ascii="Arial" w:hAnsi="Arial" w:cs="Arial"/>
            <w:sz w:val="24"/>
            <w:szCs w:val="24"/>
          </w:rPr>
          <w:t xml:space="preserve">Scottish Guardianship Service - </w:t>
        </w:r>
        <w:proofErr w:type="spellStart"/>
        <w:r w:rsidRPr="00C52F51">
          <w:rPr>
            <w:rStyle w:val="Hyperlink"/>
            <w:rFonts w:ascii="Arial" w:hAnsi="Arial" w:cs="Arial"/>
            <w:sz w:val="24"/>
            <w:szCs w:val="24"/>
          </w:rPr>
          <w:t>Aberlour</w:t>
        </w:r>
        <w:proofErr w:type="spellEnd"/>
      </w:hyperlink>
    </w:p>
    <w:p w14:paraId="7CA6F603" w14:textId="77777777" w:rsidR="00C52F51" w:rsidRPr="00911EE8" w:rsidRDefault="00C52F51" w:rsidP="00191D83">
      <w:pPr>
        <w:tabs>
          <w:tab w:val="left" w:pos="7033"/>
        </w:tabs>
        <w:rPr>
          <w:rFonts w:ascii="Arial" w:hAnsi="Arial" w:cs="Arial"/>
          <w:sz w:val="24"/>
          <w:szCs w:val="24"/>
        </w:rPr>
      </w:pPr>
    </w:p>
    <w:sectPr w:rsidR="00C52F51" w:rsidRPr="00911EE8" w:rsidSect="001A1F22">
      <w:headerReference w:type="default" r:id="rId106"/>
      <w:footerReference w:type="even" r:id="rId107"/>
      <w:footerReference w:type="default" r:id="rId108"/>
      <w:pgSz w:w="12240" w:h="15840"/>
      <w:pgMar w:top="1440" w:right="1077" w:bottom="1440" w:left="1077" w:header="578" w:footer="431"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1BA1E88" w14:textId="77777777" w:rsidR="001D4A98" w:rsidRDefault="001D4A98">
      <w:pPr>
        <w:spacing w:after="0"/>
      </w:pPr>
      <w:r>
        <w:separator/>
      </w:r>
    </w:p>
  </w:endnote>
  <w:endnote w:type="continuationSeparator" w:id="0">
    <w:p w14:paraId="4CAD82FA" w14:textId="77777777" w:rsidR="001D4A98" w:rsidRDefault="001D4A98">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Meiryo">
    <w:charset w:val="80"/>
    <w:family w:val="swiss"/>
    <w:pitch w:val="variable"/>
    <w:sig w:usb0="E00002FF" w:usb1="6AC7FFFF" w:usb2="08000012" w:usb3="00000000" w:csb0="000200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Wingdings 2">
    <w:panose1 w:val="05020102010507070707"/>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2E1FCC" w14:textId="77777777" w:rsidR="00172D10" w:rsidRDefault="00172D10">
    <w:pPr>
      <w:jc w:val="right"/>
    </w:pPr>
  </w:p>
  <w:p w14:paraId="4186D084" w14:textId="77777777" w:rsidR="00172D10" w:rsidRDefault="001C62C8" w:rsidP="009823B0">
    <w:pPr>
      <w:jc w:val="right"/>
    </w:pPr>
    <w:r>
      <w:fldChar w:fldCharType="begin"/>
    </w:r>
    <w:r>
      <w:instrText xml:space="preserve"> PAGE   \* MERGEFORMAT </w:instrText>
    </w:r>
    <w:r>
      <w:fldChar w:fldCharType="separate"/>
    </w:r>
    <w:r>
      <w:rPr>
        <w:noProof/>
      </w:rPr>
      <w:t>2</w:t>
    </w:r>
    <w:r>
      <w:rPr>
        <w:noProof/>
      </w:rPr>
      <w:fldChar w:fldCharType="end"/>
    </w:r>
    <w:r>
      <w:t xml:space="preserve"> </w:t>
    </w:r>
    <w:r>
      <w:rPr>
        <w:color w:val="E19825" w:themeColor="accent3"/>
      </w:rPr>
      <w:sym w:font="Wingdings 2" w:char="F097"/>
    </w:r>
  </w:p>
  <w:p w14:paraId="6BFA3802" w14:textId="77777777" w:rsidR="00172D10" w:rsidRDefault="00172D10"/>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color w:val="C00000" w:themeColor="accent1"/>
      </w:rPr>
      <w:id w:val="-405526225"/>
      <w:docPartObj>
        <w:docPartGallery w:val="Page Numbers (Bottom of Page)"/>
        <w:docPartUnique/>
      </w:docPartObj>
    </w:sdtPr>
    <w:sdtEndPr>
      <w:rPr>
        <w:noProof/>
      </w:rPr>
    </w:sdtEndPr>
    <w:sdtContent>
      <w:p w14:paraId="3251D943" w14:textId="084B338A" w:rsidR="005D120C" w:rsidRPr="005D120C" w:rsidRDefault="005D120C">
        <w:pPr>
          <w:pStyle w:val="Footer"/>
          <w:jc w:val="center"/>
          <w:rPr>
            <w:color w:val="C00000" w:themeColor="accent1"/>
          </w:rPr>
        </w:pPr>
        <w:r w:rsidRPr="005D120C">
          <w:rPr>
            <w:color w:val="C00000" w:themeColor="accent1"/>
          </w:rPr>
          <w:fldChar w:fldCharType="begin"/>
        </w:r>
        <w:r w:rsidRPr="005D120C">
          <w:rPr>
            <w:color w:val="C00000" w:themeColor="accent1"/>
          </w:rPr>
          <w:instrText xml:space="preserve"> PAGE   \* MERGEFORMAT </w:instrText>
        </w:r>
        <w:r w:rsidRPr="005D120C">
          <w:rPr>
            <w:color w:val="C00000" w:themeColor="accent1"/>
          </w:rPr>
          <w:fldChar w:fldCharType="separate"/>
        </w:r>
        <w:r w:rsidR="00DB0EF4">
          <w:rPr>
            <w:noProof/>
            <w:color w:val="C00000" w:themeColor="accent1"/>
          </w:rPr>
          <w:t>1</w:t>
        </w:r>
        <w:r w:rsidRPr="005D120C">
          <w:rPr>
            <w:noProof/>
            <w:color w:val="C00000" w:themeColor="accent1"/>
          </w:rPr>
          <w:fldChar w:fldCharType="end"/>
        </w:r>
      </w:p>
    </w:sdtContent>
  </w:sdt>
  <w:p w14:paraId="0908AD58" w14:textId="209A7871" w:rsidR="00172D10" w:rsidRDefault="00172D10" w:rsidP="005D120C"/>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38BCE26" w14:textId="77777777" w:rsidR="001D4A98" w:rsidRDefault="001D4A98">
      <w:pPr>
        <w:spacing w:after="0"/>
      </w:pPr>
      <w:r>
        <w:separator/>
      </w:r>
    </w:p>
  </w:footnote>
  <w:footnote w:type="continuationSeparator" w:id="0">
    <w:p w14:paraId="57107E10" w14:textId="77777777" w:rsidR="001D4A98" w:rsidRDefault="001D4A98">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B8B680" w14:textId="675FB3ED" w:rsidR="00172D10" w:rsidRPr="00C77FD1" w:rsidRDefault="00273D77">
    <w:pPr>
      <w:spacing w:after="0"/>
      <w:jc w:val="center"/>
    </w:pPr>
    <w:r w:rsidRPr="00C77FD1">
      <w:t xml:space="preserve">A </w:t>
    </w:r>
    <w:r w:rsidR="00E35381">
      <w:t>T</w:t>
    </w:r>
    <w:r w:rsidRPr="00C77FD1">
      <w:t>oolkit</w:t>
    </w:r>
    <w:r w:rsidR="00DD0DA9" w:rsidRPr="00C77FD1">
      <w:t xml:space="preserve"> </w:t>
    </w:r>
    <w:r w:rsidR="00E35381">
      <w:t>for working with young refugees and asylum seekers</w:t>
    </w:r>
  </w:p>
  <w:p w14:paraId="433E370C" w14:textId="1B465268" w:rsidR="00172D10" w:rsidRPr="005D120C" w:rsidRDefault="00172D10">
    <w:pPr>
      <w:jc w:val="center"/>
      <w:rPr>
        <w:color w:val="323232" w:themeColor="text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C90657C"/>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C1A0C45C"/>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0DC463AC"/>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9C308498"/>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81449D4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58F419C6"/>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D6286AE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CDAA7CA4"/>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BDBC724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87A8F2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214B04A9"/>
    <w:multiLevelType w:val="hybridMultilevel"/>
    <w:tmpl w:val="B6F67836"/>
    <w:lvl w:ilvl="0" w:tplc="4C8C242A">
      <w:start w:val="1"/>
      <w:numFmt w:val="decimal"/>
      <w:lvlText w:val="%1."/>
      <w:lvlJc w:val="left"/>
      <w:pPr>
        <w:ind w:left="2625" w:hanging="720"/>
      </w:pPr>
      <w:rPr>
        <w:rFonts w:hint="default"/>
        <w:b/>
      </w:rPr>
    </w:lvl>
    <w:lvl w:ilvl="1" w:tplc="08090019" w:tentative="1">
      <w:start w:val="1"/>
      <w:numFmt w:val="lowerLetter"/>
      <w:lvlText w:val="%2."/>
      <w:lvlJc w:val="left"/>
      <w:pPr>
        <w:ind w:left="2985" w:hanging="360"/>
      </w:pPr>
    </w:lvl>
    <w:lvl w:ilvl="2" w:tplc="0809001B" w:tentative="1">
      <w:start w:val="1"/>
      <w:numFmt w:val="lowerRoman"/>
      <w:lvlText w:val="%3."/>
      <w:lvlJc w:val="right"/>
      <w:pPr>
        <w:ind w:left="3705" w:hanging="180"/>
      </w:pPr>
    </w:lvl>
    <w:lvl w:ilvl="3" w:tplc="0809000F" w:tentative="1">
      <w:start w:val="1"/>
      <w:numFmt w:val="decimal"/>
      <w:lvlText w:val="%4."/>
      <w:lvlJc w:val="left"/>
      <w:pPr>
        <w:ind w:left="4425" w:hanging="360"/>
      </w:pPr>
    </w:lvl>
    <w:lvl w:ilvl="4" w:tplc="08090019" w:tentative="1">
      <w:start w:val="1"/>
      <w:numFmt w:val="lowerLetter"/>
      <w:lvlText w:val="%5."/>
      <w:lvlJc w:val="left"/>
      <w:pPr>
        <w:ind w:left="5145" w:hanging="360"/>
      </w:pPr>
    </w:lvl>
    <w:lvl w:ilvl="5" w:tplc="0809001B" w:tentative="1">
      <w:start w:val="1"/>
      <w:numFmt w:val="lowerRoman"/>
      <w:lvlText w:val="%6."/>
      <w:lvlJc w:val="right"/>
      <w:pPr>
        <w:ind w:left="5865" w:hanging="180"/>
      </w:pPr>
    </w:lvl>
    <w:lvl w:ilvl="6" w:tplc="0809000F" w:tentative="1">
      <w:start w:val="1"/>
      <w:numFmt w:val="decimal"/>
      <w:lvlText w:val="%7."/>
      <w:lvlJc w:val="left"/>
      <w:pPr>
        <w:ind w:left="6585" w:hanging="360"/>
      </w:pPr>
    </w:lvl>
    <w:lvl w:ilvl="7" w:tplc="08090019" w:tentative="1">
      <w:start w:val="1"/>
      <w:numFmt w:val="lowerLetter"/>
      <w:lvlText w:val="%8."/>
      <w:lvlJc w:val="left"/>
      <w:pPr>
        <w:ind w:left="7305" w:hanging="360"/>
      </w:pPr>
    </w:lvl>
    <w:lvl w:ilvl="8" w:tplc="0809001B" w:tentative="1">
      <w:start w:val="1"/>
      <w:numFmt w:val="lowerRoman"/>
      <w:lvlText w:val="%9."/>
      <w:lvlJc w:val="right"/>
      <w:pPr>
        <w:ind w:left="8025" w:hanging="180"/>
      </w:pPr>
    </w:lvl>
  </w:abstractNum>
  <w:abstractNum w:abstractNumId="11" w15:restartNumberingAfterBreak="0">
    <w:nsid w:val="2273423B"/>
    <w:multiLevelType w:val="hybridMultilevel"/>
    <w:tmpl w:val="6DD8852C"/>
    <w:lvl w:ilvl="0" w:tplc="65805182">
      <w:numFmt w:val="bullet"/>
      <w:lvlText w:val="-"/>
      <w:lvlJc w:val="left"/>
      <w:pPr>
        <w:ind w:left="720" w:hanging="360"/>
      </w:pPr>
      <w:rPr>
        <w:rFonts w:ascii="Century Gothic" w:eastAsiaTheme="minorEastAsia" w:hAnsi="Century Gothic" w:cstheme="minorBidi"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56E3022"/>
    <w:multiLevelType w:val="hybridMultilevel"/>
    <w:tmpl w:val="7E56441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8735B46"/>
    <w:multiLevelType w:val="multilevel"/>
    <w:tmpl w:val="998E50D4"/>
    <w:lvl w:ilvl="0">
      <w:start w:val="1"/>
      <w:numFmt w:val="bullet"/>
      <w:lvlText w:val=""/>
      <w:lvlJc w:val="left"/>
      <w:pPr>
        <w:tabs>
          <w:tab w:val="num" w:pos="720"/>
        </w:tabs>
        <w:ind w:left="720" w:hanging="360"/>
      </w:pPr>
      <w:rPr>
        <w:rFonts w:ascii="Symbol" w:hAnsi="Symbol" w:hint="default"/>
        <w:sz w:val="20"/>
      </w:rPr>
    </w:lvl>
    <w:lvl w:ilvl="1" w:tentative="1">
      <w:numFmt w:val="bullet"/>
      <w:lvlText w:val="o"/>
      <w:lvlJc w:val="left"/>
      <w:pPr>
        <w:tabs>
          <w:tab w:val="num" w:pos="1440"/>
        </w:tabs>
        <w:ind w:left="1440" w:hanging="360"/>
      </w:pPr>
      <w:rPr>
        <w:rFonts w:ascii="Courier New" w:hAnsi="Courier New" w:hint="default"/>
        <w:sz w:val="20"/>
      </w:rPr>
    </w:lvl>
    <w:lvl w:ilvl="2" w:tentative="1">
      <w:numFmt w:val="bullet"/>
      <w:lvlText w:val=""/>
      <w:lvlJc w:val="left"/>
      <w:pPr>
        <w:tabs>
          <w:tab w:val="num" w:pos="2160"/>
        </w:tabs>
        <w:ind w:left="2160" w:hanging="360"/>
      </w:pPr>
      <w:rPr>
        <w:rFonts w:ascii="Wingdings" w:hAnsi="Wingdings" w:hint="default"/>
        <w:sz w:val="20"/>
      </w:rPr>
    </w:lvl>
    <w:lvl w:ilvl="3" w:tentative="1">
      <w:numFmt w:val="bullet"/>
      <w:lvlText w:val=""/>
      <w:lvlJc w:val="left"/>
      <w:pPr>
        <w:tabs>
          <w:tab w:val="num" w:pos="2880"/>
        </w:tabs>
        <w:ind w:left="2880" w:hanging="360"/>
      </w:pPr>
      <w:rPr>
        <w:rFonts w:ascii="Wingdings" w:hAnsi="Wingdings" w:hint="default"/>
        <w:sz w:val="20"/>
      </w:rPr>
    </w:lvl>
    <w:lvl w:ilvl="4" w:tentative="1">
      <w:numFmt w:val="bullet"/>
      <w:lvlText w:val=""/>
      <w:lvlJc w:val="left"/>
      <w:pPr>
        <w:tabs>
          <w:tab w:val="num" w:pos="3600"/>
        </w:tabs>
        <w:ind w:left="3600" w:hanging="360"/>
      </w:pPr>
      <w:rPr>
        <w:rFonts w:ascii="Wingdings" w:hAnsi="Wingdings" w:hint="default"/>
        <w:sz w:val="20"/>
      </w:rPr>
    </w:lvl>
    <w:lvl w:ilvl="5" w:tentative="1">
      <w:numFmt w:val="bullet"/>
      <w:lvlText w:val=""/>
      <w:lvlJc w:val="left"/>
      <w:pPr>
        <w:tabs>
          <w:tab w:val="num" w:pos="4320"/>
        </w:tabs>
        <w:ind w:left="4320" w:hanging="360"/>
      </w:pPr>
      <w:rPr>
        <w:rFonts w:ascii="Wingdings" w:hAnsi="Wingdings" w:hint="default"/>
        <w:sz w:val="20"/>
      </w:rPr>
    </w:lvl>
    <w:lvl w:ilvl="6" w:tentative="1">
      <w:numFmt w:val="bullet"/>
      <w:lvlText w:val=""/>
      <w:lvlJc w:val="left"/>
      <w:pPr>
        <w:tabs>
          <w:tab w:val="num" w:pos="5040"/>
        </w:tabs>
        <w:ind w:left="5040" w:hanging="360"/>
      </w:pPr>
      <w:rPr>
        <w:rFonts w:ascii="Wingdings" w:hAnsi="Wingdings" w:hint="default"/>
        <w:sz w:val="20"/>
      </w:rPr>
    </w:lvl>
    <w:lvl w:ilvl="7" w:tentative="1">
      <w:numFmt w:val="bullet"/>
      <w:lvlText w:val=""/>
      <w:lvlJc w:val="left"/>
      <w:pPr>
        <w:tabs>
          <w:tab w:val="num" w:pos="5760"/>
        </w:tabs>
        <w:ind w:left="5760" w:hanging="360"/>
      </w:pPr>
      <w:rPr>
        <w:rFonts w:ascii="Wingdings" w:hAnsi="Wingdings" w:hint="default"/>
        <w:sz w:val="20"/>
      </w:rPr>
    </w:lvl>
    <w:lvl w:ilvl="8" w:tentative="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54976257"/>
    <w:multiLevelType w:val="multilevel"/>
    <w:tmpl w:val="EC3077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64863389"/>
    <w:multiLevelType w:val="multilevel"/>
    <w:tmpl w:val="8D22F7BE"/>
    <w:lvl w:ilvl="0">
      <w:start w:val="1"/>
      <w:numFmt w:val="bullet"/>
      <w:lvlText w:val=""/>
      <w:lvlJc w:val="left"/>
      <w:pPr>
        <w:tabs>
          <w:tab w:val="num" w:pos="720"/>
        </w:tabs>
        <w:ind w:left="720" w:hanging="360"/>
      </w:pPr>
      <w:rPr>
        <w:rFonts w:ascii="Symbol" w:hAnsi="Symbol" w:hint="default"/>
        <w:sz w:val="20"/>
      </w:rPr>
    </w:lvl>
    <w:lvl w:ilvl="1" w:tentative="1">
      <w:numFmt w:val="bullet"/>
      <w:lvlText w:val="o"/>
      <w:lvlJc w:val="left"/>
      <w:pPr>
        <w:tabs>
          <w:tab w:val="num" w:pos="1440"/>
        </w:tabs>
        <w:ind w:left="1440" w:hanging="360"/>
      </w:pPr>
      <w:rPr>
        <w:rFonts w:ascii="Courier New" w:hAnsi="Courier New" w:hint="default"/>
        <w:sz w:val="20"/>
      </w:rPr>
    </w:lvl>
    <w:lvl w:ilvl="2" w:tentative="1">
      <w:numFmt w:val="bullet"/>
      <w:lvlText w:val=""/>
      <w:lvlJc w:val="left"/>
      <w:pPr>
        <w:tabs>
          <w:tab w:val="num" w:pos="2160"/>
        </w:tabs>
        <w:ind w:left="2160" w:hanging="360"/>
      </w:pPr>
      <w:rPr>
        <w:rFonts w:ascii="Wingdings" w:hAnsi="Wingdings" w:hint="default"/>
        <w:sz w:val="20"/>
      </w:rPr>
    </w:lvl>
    <w:lvl w:ilvl="3" w:tentative="1">
      <w:numFmt w:val="bullet"/>
      <w:lvlText w:val=""/>
      <w:lvlJc w:val="left"/>
      <w:pPr>
        <w:tabs>
          <w:tab w:val="num" w:pos="2880"/>
        </w:tabs>
        <w:ind w:left="2880" w:hanging="360"/>
      </w:pPr>
      <w:rPr>
        <w:rFonts w:ascii="Wingdings" w:hAnsi="Wingdings" w:hint="default"/>
        <w:sz w:val="20"/>
      </w:rPr>
    </w:lvl>
    <w:lvl w:ilvl="4" w:tentative="1">
      <w:numFmt w:val="bullet"/>
      <w:lvlText w:val=""/>
      <w:lvlJc w:val="left"/>
      <w:pPr>
        <w:tabs>
          <w:tab w:val="num" w:pos="3600"/>
        </w:tabs>
        <w:ind w:left="3600" w:hanging="360"/>
      </w:pPr>
      <w:rPr>
        <w:rFonts w:ascii="Wingdings" w:hAnsi="Wingdings" w:hint="default"/>
        <w:sz w:val="20"/>
      </w:rPr>
    </w:lvl>
    <w:lvl w:ilvl="5" w:tentative="1">
      <w:numFmt w:val="bullet"/>
      <w:lvlText w:val=""/>
      <w:lvlJc w:val="left"/>
      <w:pPr>
        <w:tabs>
          <w:tab w:val="num" w:pos="4320"/>
        </w:tabs>
        <w:ind w:left="4320" w:hanging="360"/>
      </w:pPr>
      <w:rPr>
        <w:rFonts w:ascii="Wingdings" w:hAnsi="Wingdings" w:hint="default"/>
        <w:sz w:val="20"/>
      </w:rPr>
    </w:lvl>
    <w:lvl w:ilvl="6" w:tentative="1">
      <w:numFmt w:val="bullet"/>
      <w:lvlText w:val=""/>
      <w:lvlJc w:val="left"/>
      <w:pPr>
        <w:tabs>
          <w:tab w:val="num" w:pos="5040"/>
        </w:tabs>
        <w:ind w:left="5040" w:hanging="360"/>
      </w:pPr>
      <w:rPr>
        <w:rFonts w:ascii="Wingdings" w:hAnsi="Wingdings" w:hint="default"/>
        <w:sz w:val="20"/>
      </w:rPr>
    </w:lvl>
    <w:lvl w:ilvl="7" w:tentative="1">
      <w:numFmt w:val="bullet"/>
      <w:lvlText w:val=""/>
      <w:lvlJc w:val="left"/>
      <w:pPr>
        <w:tabs>
          <w:tab w:val="num" w:pos="5760"/>
        </w:tabs>
        <w:ind w:left="5760" w:hanging="360"/>
      </w:pPr>
      <w:rPr>
        <w:rFonts w:ascii="Wingdings" w:hAnsi="Wingdings" w:hint="default"/>
        <w:sz w:val="20"/>
      </w:rPr>
    </w:lvl>
    <w:lvl w:ilvl="8" w:tentative="1">
      <w:numFmt w:val="bullet"/>
      <w:lvlText w:val=""/>
      <w:lvlJc w:val="left"/>
      <w:pPr>
        <w:tabs>
          <w:tab w:val="num" w:pos="6480"/>
        </w:tabs>
        <w:ind w:left="6480" w:hanging="360"/>
      </w:pPr>
      <w:rPr>
        <w:rFonts w:ascii="Wingdings" w:hAnsi="Wingdings" w:hint="default"/>
        <w:sz w:val="20"/>
      </w:rPr>
    </w:lvl>
  </w:abstractNum>
  <w:num w:numId="1" w16cid:durableId="1615555360">
    <w:abstractNumId w:val="9"/>
  </w:num>
  <w:num w:numId="2" w16cid:durableId="879512491">
    <w:abstractNumId w:val="7"/>
  </w:num>
  <w:num w:numId="3" w16cid:durableId="1710760198">
    <w:abstractNumId w:val="6"/>
  </w:num>
  <w:num w:numId="4" w16cid:durableId="1217353694">
    <w:abstractNumId w:val="5"/>
  </w:num>
  <w:num w:numId="5" w16cid:durableId="1266621813">
    <w:abstractNumId w:val="4"/>
  </w:num>
  <w:num w:numId="6" w16cid:durableId="1237085397">
    <w:abstractNumId w:val="8"/>
  </w:num>
  <w:num w:numId="7" w16cid:durableId="1123693824">
    <w:abstractNumId w:val="3"/>
  </w:num>
  <w:num w:numId="8" w16cid:durableId="1904945440">
    <w:abstractNumId w:val="2"/>
  </w:num>
  <w:num w:numId="9" w16cid:durableId="1584073185">
    <w:abstractNumId w:val="1"/>
  </w:num>
  <w:num w:numId="10" w16cid:durableId="1610432900">
    <w:abstractNumId w:val="0"/>
  </w:num>
  <w:num w:numId="11" w16cid:durableId="918902493">
    <w:abstractNumId w:val="11"/>
  </w:num>
  <w:num w:numId="12" w16cid:durableId="645210939">
    <w:abstractNumId w:val="12"/>
  </w:num>
  <w:num w:numId="13" w16cid:durableId="1516577929">
    <w:abstractNumId w:val="14"/>
  </w:num>
  <w:num w:numId="14" w16cid:durableId="1733693233">
    <w:abstractNumId w:val="10"/>
  </w:num>
  <w:num w:numId="15" w16cid:durableId="448936183">
    <w:abstractNumId w:val="15"/>
  </w:num>
  <w:num w:numId="16" w16cid:durableId="1875995919">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04C61"/>
    <w:rsid w:val="00001C01"/>
    <w:rsid w:val="0000296E"/>
    <w:rsid w:val="00025DAA"/>
    <w:rsid w:val="00040CB5"/>
    <w:rsid w:val="00050935"/>
    <w:rsid w:val="00052DC9"/>
    <w:rsid w:val="00052E92"/>
    <w:rsid w:val="000547F5"/>
    <w:rsid w:val="00054BC2"/>
    <w:rsid w:val="00062905"/>
    <w:rsid w:val="000639A4"/>
    <w:rsid w:val="00066AB5"/>
    <w:rsid w:val="00070F83"/>
    <w:rsid w:val="0007144C"/>
    <w:rsid w:val="000719A0"/>
    <w:rsid w:val="00077E45"/>
    <w:rsid w:val="00081DBA"/>
    <w:rsid w:val="000844E5"/>
    <w:rsid w:val="000855F2"/>
    <w:rsid w:val="0008605D"/>
    <w:rsid w:val="000904C7"/>
    <w:rsid w:val="000910E7"/>
    <w:rsid w:val="00094803"/>
    <w:rsid w:val="00096332"/>
    <w:rsid w:val="000A3587"/>
    <w:rsid w:val="000B098D"/>
    <w:rsid w:val="000B288C"/>
    <w:rsid w:val="000B5571"/>
    <w:rsid w:val="000B6CD6"/>
    <w:rsid w:val="000C54E0"/>
    <w:rsid w:val="000C6575"/>
    <w:rsid w:val="000D077C"/>
    <w:rsid w:val="000D4E91"/>
    <w:rsid w:val="000D7852"/>
    <w:rsid w:val="000F0239"/>
    <w:rsid w:val="000F22CB"/>
    <w:rsid w:val="000F42DB"/>
    <w:rsid w:val="000F57D8"/>
    <w:rsid w:val="00102C66"/>
    <w:rsid w:val="00107717"/>
    <w:rsid w:val="001079DD"/>
    <w:rsid w:val="001128F8"/>
    <w:rsid w:val="00122B91"/>
    <w:rsid w:val="001313CA"/>
    <w:rsid w:val="00132BD7"/>
    <w:rsid w:val="00132E24"/>
    <w:rsid w:val="001331D5"/>
    <w:rsid w:val="00141F0D"/>
    <w:rsid w:val="00144C8E"/>
    <w:rsid w:val="00145024"/>
    <w:rsid w:val="001478C0"/>
    <w:rsid w:val="00153945"/>
    <w:rsid w:val="0015567F"/>
    <w:rsid w:val="00157143"/>
    <w:rsid w:val="0016084F"/>
    <w:rsid w:val="001639D1"/>
    <w:rsid w:val="00163BDD"/>
    <w:rsid w:val="00166BBC"/>
    <w:rsid w:val="00167AC1"/>
    <w:rsid w:val="00172D10"/>
    <w:rsid w:val="001769F2"/>
    <w:rsid w:val="0018548D"/>
    <w:rsid w:val="00191D83"/>
    <w:rsid w:val="0019479D"/>
    <w:rsid w:val="00194F61"/>
    <w:rsid w:val="001A1F22"/>
    <w:rsid w:val="001A2155"/>
    <w:rsid w:val="001A55B8"/>
    <w:rsid w:val="001B03D4"/>
    <w:rsid w:val="001B0F06"/>
    <w:rsid w:val="001B106F"/>
    <w:rsid w:val="001B44F9"/>
    <w:rsid w:val="001C39E3"/>
    <w:rsid w:val="001C5490"/>
    <w:rsid w:val="001C62C8"/>
    <w:rsid w:val="001D01D4"/>
    <w:rsid w:val="001D4A98"/>
    <w:rsid w:val="001D72BB"/>
    <w:rsid w:val="001D74FA"/>
    <w:rsid w:val="001F40A3"/>
    <w:rsid w:val="00202812"/>
    <w:rsid w:val="0020292D"/>
    <w:rsid w:val="002046C6"/>
    <w:rsid w:val="002127CF"/>
    <w:rsid w:val="002159CA"/>
    <w:rsid w:val="002222C9"/>
    <w:rsid w:val="00225F42"/>
    <w:rsid w:val="00226B64"/>
    <w:rsid w:val="0023571E"/>
    <w:rsid w:val="00246F5C"/>
    <w:rsid w:val="00247AAC"/>
    <w:rsid w:val="002510A4"/>
    <w:rsid w:val="00252057"/>
    <w:rsid w:val="002546E5"/>
    <w:rsid w:val="00260E5B"/>
    <w:rsid w:val="00266880"/>
    <w:rsid w:val="00270A19"/>
    <w:rsid w:val="00273D77"/>
    <w:rsid w:val="00277849"/>
    <w:rsid w:val="002901D2"/>
    <w:rsid w:val="002A06AA"/>
    <w:rsid w:val="002A0D41"/>
    <w:rsid w:val="002A2915"/>
    <w:rsid w:val="002A2E02"/>
    <w:rsid w:val="002B01F3"/>
    <w:rsid w:val="002B17E1"/>
    <w:rsid w:val="002C5F3A"/>
    <w:rsid w:val="002D243B"/>
    <w:rsid w:val="002D4C74"/>
    <w:rsid w:val="002D6136"/>
    <w:rsid w:val="002D6623"/>
    <w:rsid w:val="002E20F4"/>
    <w:rsid w:val="002F34DD"/>
    <w:rsid w:val="002F3C5E"/>
    <w:rsid w:val="0030077E"/>
    <w:rsid w:val="00302691"/>
    <w:rsid w:val="0031271C"/>
    <w:rsid w:val="0031291B"/>
    <w:rsid w:val="0031312F"/>
    <w:rsid w:val="00313190"/>
    <w:rsid w:val="0031651E"/>
    <w:rsid w:val="00316878"/>
    <w:rsid w:val="00316C77"/>
    <w:rsid w:val="00322F76"/>
    <w:rsid w:val="00325AB3"/>
    <w:rsid w:val="003362E4"/>
    <w:rsid w:val="00340892"/>
    <w:rsid w:val="00344973"/>
    <w:rsid w:val="003550D0"/>
    <w:rsid w:val="0036030B"/>
    <w:rsid w:val="00364944"/>
    <w:rsid w:val="00364AAA"/>
    <w:rsid w:val="00371DA8"/>
    <w:rsid w:val="00374C02"/>
    <w:rsid w:val="0038009F"/>
    <w:rsid w:val="0038171E"/>
    <w:rsid w:val="00381A6B"/>
    <w:rsid w:val="0038548E"/>
    <w:rsid w:val="003859F2"/>
    <w:rsid w:val="0038717D"/>
    <w:rsid w:val="00387891"/>
    <w:rsid w:val="00397B12"/>
    <w:rsid w:val="003A5246"/>
    <w:rsid w:val="003A68A4"/>
    <w:rsid w:val="003A7387"/>
    <w:rsid w:val="003B0285"/>
    <w:rsid w:val="003B1B0E"/>
    <w:rsid w:val="003C0ADC"/>
    <w:rsid w:val="003C0C97"/>
    <w:rsid w:val="003C7A1D"/>
    <w:rsid w:val="003D1212"/>
    <w:rsid w:val="003D52DD"/>
    <w:rsid w:val="003F03EB"/>
    <w:rsid w:val="003F35C3"/>
    <w:rsid w:val="003F78D1"/>
    <w:rsid w:val="00403B3C"/>
    <w:rsid w:val="00404B5A"/>
    <w:rsid w:val="004146B2"/>
    <w:rsid w:val="00421528"/>
    <w:rsid w:val="00421F06"/>
    <w:rsid w:val="0042482E"/>
    <w:rsid w:val="00426F60"/>
    <w:rsid w:val="00427E09"/>
    <w:rsid w:val="004321F0"/>
    <w:rsid w:val="00434C6C"/>
    <w:rsid w:val="0043646F"/>
    <w:rsid w:val="004440F3"/>
    <w:rsid w:val="00444F8A"/>
    <w:rsid w:val="00452676"/>
    <w:rsid w:val="00454E97"/>
    <w:rsid w:val="004641B0"/>
    <w:rsid w:val="0047346D"/>
    <w:rsid w:val="00473925"/>
    <w:rsid w:val="00474023"/>
    <w:rsid w:val="004743F8"/>
    <w:rsid w:val="00484FD3"/>
    <w:rsid w:val="004862E7"/>
    <w:rsid w:val="004905AD"/>
    <w:rsid w:val="00494C94"/>
    <w:rsid w:val="00496370"/>
    <w:rsid w:val="004973D3"/>
    <w:rsid w:val="004A196A"/>
    <w:rsid w:val="004A4D1A"/>
    <w:rsid w:val="004A5540"/>
    <w:rsid w:val="004B3818"/>
    <w:rsid w:val="004B4531"/>
    <w:rsid w:val="004C7427"/>
    <w:rsid w:val="004E4CDC"/>
    <w:rsid w:val="004E7366"/>
    <w:rsid w:val="004F43C8"/>
    <w:rsid w:val="004F4FBC"/>
    <w:rsid w:val="004F53E9"/>
    <w:rsid w:val="0050081F"/>
    <w:rsid w:val="005018E2"/>
    <w:rsid w:val="005021FF"/>
    <w:rsid w:val="00504D25"/>
    <w:rsid w:val="00506215"/>
    <w:rsid w:val="00514035"/>
    <w:rsid w:val="00521413"/>
    <w:rsid w:val="00542935"/>
    <w:rsid w:val="00561054"/>
    <w:rsid w:val="0057391A"/>
    <w:rsid w:val="005747FE"/>
    <w:rsid w:val="005855E9"/>
    <w:rsid w:val="005866CD"/>
    <w:rsid w:val="00595318"/>
    <w:rsid w:val="00595401"/>
    <w:rsid w:val="005A77D7"/>
    <w:rsid w:val="005B144A"/>
    <w:rsid w:val="005B2471"/>
    <w:rsid w:val="005B2741"/>
    <w:rsid w:val="005B31AC"/>
    <w:rsid w:val="005B370D"/>
    <w:rsid w:val="005C7042"/>
    <w:rsid w:val="005C7FB7"/>
    <w:rsid w:val="005D120C"/>
    <w:rsid w:val="005D1453"/>
    <w:rsid w:val="005E5124"/>
    <w:rsid w:val="005F0BFF"/>
    <w:rsid w:val="005F3EFC"/>
    <w:rsid w:val="005F6BA2"/>
    <w:rsid w:val="006045D9"/>
    <w:rsid w:val="00605509"/>
    <w:rsid w:val="00606747"/>
    <w:rsid w:val="00611EBD"/>
    <w:rsid w:val="00617967"/>
    <w:rsid w:val="006223C0"/>
    <w:rsid w:val="006244CC"/>
    <w:rsid w:val="00626D89"/>
    <w:rsid w:val="00627155"/>
    <w:rsid w:val="0063049C"/>
    <w:rsid w:val="00637DB5"/>
    <w:rsid w:val="0064770B"/>
    <w:rsid w:val="00653E7D"/>
    <w:rsid w:val="0065473C"/>
    <w:rsid w:val="00655EAD"/>
    <w:rsid w:val="006566A4"/>
    <w:rsid w:val="00673E71"/>
    <w:rsid w:val="006740EF"/>
    <w:rsid w:val="00677F74"/>
    <w:rsid w:val="006821BD"/>
    <w:rsid w:val="0068367E"/>
    <w:rsid w:val="006869C0"/>
    <w:rsid w:val="00691972"/>
    <w:rsid w:val="00694109"/>
    <w:rsid w:val="006A1D7F"/>
    <w:rsid w:val="006A3AB0"/>
    <w:rsid w:val="006A4032"/>
    <w:rsid w:val="006A5337"/>
    <w:rsid w:val="006A6CB2"/>
    <w:rsid w:val="006B3063"/>
    <w:rsid w:val="006C408F"/>
    <w:rsid w:val="006C50EB"/>
    <w:rsid w:val="006D2E61"/>
    <w:rsid w:val="006D2FD0"/>
    <w:rsid w:val="006D42B7"/>
    <w:rsid w:val="006E4D48"/>
    <w:rsid w:val="006F0B35"/>
    <w:rsid w:val="007013E2"/>
    <w:rsid w:val="00707F14"/>
    <w:rsid w:val="0071117F"/>
    <w:rsid w:val="007130A3"/>
    <w:rsid w:val="007161B2"/>
    <w:rsid w:val="00716B1C"/>
    <w:rsid w:val="00723680"/>
    <w:rsid w:val="00732598"/>
    <w:rsid w:val="00734748"/>
    <w:rsid w:val="0074021C"/>
    <w:rsid w:val="0074523B"/>
    <w:rsid w:val="00747224"/>
    <w:rsid w:val="0075116F"/>
    <w:rsid w:val="00766D05"/>
    <w:rsid w:val="00774ACE"/>
    <w:rsid w:val="007771F6"/>
    <w:rsid w:val="00777DBD"/>
    <w:rsid w:val="0078607C"/>
    <w:rsid w:val="00786EC4"/>
    <w:rsid w:val="007920A8"/>
    <w:rsid w:val="007945BD"/>
    <w:rsid w:val="007A36D3"/>
    <w:rsid w:val="007C40F2"/>
    <w:rsid w:val="007D1FCF"/>
    <w:rsid w:val="007E0E35"/>
    <w:rsid w:val="007E33AB"/>
    <w:rsid w:val="007F4A5A"/>
    <w:rsid w:val="007F579B"/>
    <w:rsid w:val="008026E7"/>
    <w:rsid w:val="0080577E"/>
    <w:rsid w:val="00805C11"/>
    <w:rsid w:val="00806567"/>
    <w:rsid w:val="00807EF0"/>
    <w:rsid w:val="008147F9"/>
    <w:rsid w:val="00814823"/>
    <w:rsid w:val="00833AA4"/>
    <w:rsid w:val="00850CAE"/>
    <w:rsid w:val="00854B80"/>
    <w:rsid w:val="008649AC"/>
    <w:rsid w:val="00874EE6"/>
    <w:rsid w:val="008809F5"/>
    <w:rsid w:val="00881C95"/>
    <w:rsid w:val="00882A36"/>
    <w:rsid w:val="00883B68"/>
    <w:rsid w:val="00884DAC"/>
    <w:rsid w:val="008910CC"/>
    <w:rsid w:val="008972D8"/>
    <w:rsid w:val="008A1CF6"/>
    <w:rsid w:val="008A25CD"/>
    <w:rsid w:val="008C5333"/>
    <w:rsid w:val="008C65BC"/>
    <w:rsid w:val="008C6DB0"/>
    <w:rsid w:val="008D283C"/>
    <w:rsid w:val="008D4EB5"/>
    <w:rsid w:val="008D5B92"/>
    <w:rsid w:val="008F5585"/>
    <w:rsid w:val="008F7688"/>
    <w:rsid w:val="00901939"/>
    <w:rsid w:val="00903286"/>
    <w:rsid w:val="00904D25"/>
    <w:rsid w:val="00906070"/>
    <w:rsid w:val="00906083"/>
    <w:rsid w:val="00911EE8"/>
    <w:rsid w:val="00914240"/>
    <w:rsid w:val="009160F7"/>
    <w:rsid w:val="00921BBE"/>
    <w:rsid w:val="00921DD2"/>
    <w:rsid w:val="009222F9"/>
    <w:rsid w:val="0092346F"/>
    <w:rsid w:val="00924BD5"/>
    <w:rsid w:val="0093139B"/>
    <w:rsid w:val="00934469"/>
    <w:rsid w:val="00936532"/>
    <w:rsid w:val="00936704"/>
    <w:rsid w:val="00943320"/>
    <w:rsid w:val="0096164A"/>
    <w:rsid w:val="00962E95"/>
    <w:rsid w:val="00965A78"/>
    <w:rsid w:val="00966341"/>
    <w:rsid w:val="00966C4B"/>
    <w:rsid w:val="0097653A"/>
    <w:rsid w:val="0097696E"/>
    <w:rsid w:val="009770C2"/>
    <w:rsid w:val="009823B0"/>
    <w:rsid w:val="00982DA0"/>
    <w:rsid w:val="009855FE"/>
    <w:rsid w:val="00993379"/>
    <w:rsid w:val="00993387"/>
    <w:rsid w:val="00997FAB"/>
    <w:rsid w:val="009A399D"/>
    <w:rsid w:val="009B0D9C"/>
    <w:rsid w:val="009B3F4B"/>
    <w:rsid w:val="009C0187"/>
    <w:rsid w:val="009C5BEF"/>
    <w:rsid w:val="009D4560"/>
    <w:rsid w:val="009D628A"/>
    <w:rsid w:val="009E1172"/>
    <w:rsid w:val="009E3CFB"/>
    <w:rsid w:val="009E42D3"/>
    <w:rsid w:val="009E6E95"/>
    <w:rsid w:val="009E7313"/>
    <w:rsid w:val="009E78C9"/>
    <w:rsid w:val="009F0CC1"/>
    <w:rsid w:val="009F172C"/>
    <w:rsid w:val="009F7841"/>
    <w:rsid w:val="00A0034A"/>
    <w:rsid w:val="00A01FCB"/>
    <w:rsid w:val="00A02758"/>
    <w:rsid w:val="00A04C61"/>
    <w:rsid w:val="00A057A3"/>
    <w:rsid w:val="00A06DCD"/>
    <w:rsid w:val="00A12764"/>
    <w:rsid w:val="00A12C18"/>
    <w:rsid w:val="00A12F28"/>
    <w:rsid w:val="00A163DE"/>
    <w:rsid w:val="00A25672"/>
    <w:rsid w:val="00A272E4"/>
    <w:rsid w:val="00A33C7F"/>
    <w:rsid w:val="00A4019A"/>
    <w:rsid w:val="00A4055E"/>
    <w:rsid w:val="00A44456"/>
    <w:rsid w:val="00A446E6"/>
    <w:rsid w:val="00A5647D"/>
    <w:rsid w:val="00A665EF"/>
    <w:rsid w:val="00A71E94"/>
    <w:rsid w:val="00A82C4D"/>
    <w:rsid w:val="00A8580B"/>
    <w:rsid w:val="00A85AA0"/>
    <w:rsid w:val="00A865EC"/>
    <w:rsid w:val="00A87982"/>
    <w:rsid w:val="00A92923"/>
    <w:rsid w:val="00A96F7A"/>
    <w:rsid w:val="00AA1B19"/>
    <w:rsid w:val="00AA27C4"/>
    <w:rsid w:val="00AC088B"/>
    <w:rsid w:val="00AC5D62"/>
    <w:rsid w:val="00AC6F95"/>
    <w:rsid w:val="00AD3123"/>
    <w:rsid w:val="00AD604C"/>
    <w:rsid w:val="00AE4CD4"/>
    <w:rsid w:val="00AE7FF5"/>
    <w:rsid w:val="00AF39EF"/>
    <w:rsid w:val="00B1031A"/>
    <w:rsid w:val="00B12307"/>
    <w:rsid w:val="00B222F6"/>
    <w:rsid w:val="00B230A6"/>
    <w:rsid w:val="00B25378"/>
    <w:rsid w:val="00B33CD1"/>
    <w:rsid w:val="00B502F4"/>
    <w:rsid w:val="00B62A8C"/>
    <w:rsid w:val="00B76B9C"/>
    <w:rsid w:val="00B80CCE"/>
    <w:rsid w:val="00B82BA3"/>
    <w:rsid w:val="00B8339A"/>
    <w:rsid w:val="00B85E5C"/>
    <w:rsid w:val="00B86689"/>
    <w:rsid w:val="00B903A7"/>
    <w:rsid w:val="00B91A2B"/>
    <w:rsid w:val="00B94DFA"/>
    <w:rsid w:val="00B95B7F"/>
    <w:rsid w:val="00B966B4"/>
    <w:rsid w:val="00BA0E39"/>
    <w:rsid w:val="00BA16B9"/>
    <w:rsid w:val="00BA29CC"/>
    <w:rsid w:val="00BA613F"/>
    <w:rsid w:val="00BA6DF0"/>
    <w:rsid w:val="00BB7611"/>
    <w:rsid w:val="00BC34E9"/>
    <w:rsid w:val="00BD048C"/>
    <w:rsid w:val="00BD0E2C"/>
    <w:rsid w:val="00BE265D"/>
    <w:rsid w:val="00BE2F1B"/>
    <w:rsid w:val="00BE54E6"/>
    <w:rsid w:val="00BE75E9"/>
    <w:rsid w:val="00C13B2F"/>
    <w:rsid w:val="00C20EDA"/>
    <w:rsid w:val="00C255D0"/>
    <w:rsid w:val="00C35241"/>
    <w:rsid w:val="00C40406"/>
    <w:rsid w:val="00C44B36"/>
    <w:rsid w:val="00C517B3"/>
    <w:rsid w:val="00C523A6"/>
    <w:rsid w:val="00C52F51"/>
    <w:rsid w:val="00C545AD"/>
    <w:rsid w:val="00C56D5C"/>
    <w:rsid w:val="00C66DB3"/>
    <w:rsid w:val="00C67C92"/>
    <w:rsid w:val="00C67F35"/>
    <w:rsid w:val="00C714A0"/>
    <w:rsid w:val="00C76AD3"/>
    <w:rsid w:val="00C77906"/>
    <w:rsid w:val="00C77FD1"/>
    <w:rsid w:val="00C803BD"/>
    <w:rsid w:val="00C8115C"/>
    <w:rsid w:val="00C83F23"/>
    <w:rsid w:val="00C85C4D"/>
    <w:rsid w:val="00C85E21"/>
    <w:rsid w:val="00C8747B"/>
    <w:rsid w:val="00C90F92"/>
    <w:rsid w:val="00C9427D"/>
    <w:rsid w:val="00C96719"/>
    <w:rsid w:val="00CA6573"/>
    <w:rsid w:val="00CB093F"/>
    <w:rsid w:val="00CB40BF"/>
    <w:rsid w:val="00CC6BFA"/>
    <w:rsid w:val="00CC6F26"/>
    <w:rsid w:val="00CD0F3E"/>
    <w:rsid w:val="00CD24A6"/>
    <w:rsid w:val="00CD4008"/>
    <w:rsid w:val="00CD68F9"/>
    <w:rsid w:val="00CF03B3"/>
    <w:rsid w:val="00CF19F8"/>
    <w:rsid w:val="00CF330F"/>
    <w:rsid w:val="00CF6FCA"/>
    <w:rsid w:val="00D0147C"/>
    <w:rsid w:val="00D0515D"/>
    <w:rsid w:val="00D07D48"/>
    <w:rsid w:val="00D11C37"/>
    <w:rsid w:val="00D17A27"/>
    <w:rsid w:val="00D20192"/>
    <w:rsid w:val="00D21FF3"/>
    <w:rsid w:val="00D23800"/>
    <w:rsid w:val="00D26E42"/>
    <w:rsid w:val="00D30578"/>
    <w:rsid w:val="00D52C67"/>
    <w:rsid w:val="00D604D3"/>
    <w:rsid w:val="00D65B0A"/>
    <w:rsid w:val="00D72C58"/>
    <w:rsid w:val="00D74461"/>
    <w:rsid w:val="00D74EEB"/>
    <w:rsid w:val="00D77035"/>
    <w:rsid w:val="00D77914"/>
    <w:rsid w:val="00D82D16"/>
    <w:rsid w:val="00D83DB5"/>
    <w:rsid w:val="00D937D2"/>
    <w:rsid w:val="00DA1A8F"/>
    <w:rsid w:val="00DA5FB7"/>
    <w:rsid w:val="00DB0EF4"/>
    <w:rsid w:val="00DB3AF9"/>
    <w:rsid w:val="00DB5682"/>
    <w:rsid w:val="00DB5A25"/>
    <w:rsid w:val="00DC0EBA"/>
    <w:rsid w:val="00DC2EB5"/>
    <w:rsid w:val="00DD0DA9"/>
    <w:rsid w:val="00DD6697"/>
    <w:rsid w:val="00DE27FA"/>
    <w:rsid w:val="00DE430F"/>
    <w:rsid w:val="00DF2CC8"/>
    <w:rsid w:val="00DF3655"/>
    <w:rsid w:val="00DF627D"/>
    <w:rsid w:val="00E0191C"/>
    <w:rsid w:val="00E0271B"/>
    <w:rsid w:val="00E02919"/>
    <w:rsid w:val="00E02964"/>
    <w:rsid w:val="00E03556"/>
    <w:rsid w:val="00E13951"/>
    <w:rsid w:val="00E14FCB"/>
    <w:rsid w:val="00E15E2E"/>
    <w:rsid w:val="00E223AC"/>
    <w:rsid w:val="00E224C5"/>
    <w:rsid w:val="00E23DF3"/>
    <w:rsid w:val="00E26D06"/>
    <w:rsid w:val="00E35381"/>
    <w:rsid w:val="00E35489"/>
    <w:rsid w:val="00E35DCB"/>
    <w:rsid w:val="00E40CDE"/>
    <w:rsid w:val="00E478B1"/>
    <w:rsid w:val="00E53777"/>
    <w:rsid w:val="00E56FAC"/>
    <w:rsid w:val="00E601C4"/>
    <w:rsid w:val="00E6260E"/>
    <w:rsid w:val="00E649BA"/>
    <w:rsid w:val="00E65B0D"/>
    <w:rsid w:val="00E65F2D"/>
    <w:rsid w:val="00E70313"/>
    <w:rsid w:val="00E71AFF"/>
    <w:rsid w:val="00E8334C"/>
    <w:rsid w:val="00E92080"/>
    <w:rsid w:val="00E925E2"/>
    <w:rsid w:val="00EA13D5"/>
    <w:rsid w:val="00EB11FE"/>
    <w:rsid w:val="00EB7277"/>
    <w:rsid w:val="00ED1E17"/>
    <w:rsid w:val="00ED2CC5"/>
    <w:rsid w:val="00EF4123"/>
    <w:rsid w:val="00F000D9"/>
    <w:rsid w:val="00F0520C"/>
    <w:rsid w:val="00F06692"/>
    <w:rsid w:val="00F11770"/>
    <w:rsid w:val="00F3563A"/>
    <w:rsid w:val="00F359D1"/>
    <w:rsid w:val="00F35B99"/>
    <w:rsid w:val="00F47979"/>
    <w:rsid w:val="00F53272"/>
    <w:rsid w:val="00F56055"/>
    <w:rsid w:val="00F56252"/>
    <w:rsid w:val="00F6539F"/>
    <w:rsid w:val="00F66DB1"/>
    <w:rsid w:val="00F74C4F"/>
    <w:rsid w:val="00F755F1"/>
    <w:rsid w:val="00F81725"/>
    <w:rsid w:val="00F81829"/>
    <w:rsid w:val="00F83D9A"/>
    <w:rsid w:val="00F8431A"/>
    <w:rsid w:val="00F85561"/>
    <w:rsid w:val="00F859D6"/>
    <w:rsid w:val="00F8698B"/>
    <w:rsid w:val="00F91B97"/>
    <w:rsid w:val="00FA1C41"/>
    <w:rsid w:val="00FA54F5"/>
    <w:rsid w:val="00FB0EA2"/>
    <w:rsid w:val="00FB0F06"/>
    <w:rsid w:val="00FD2FA9"/>
    <w:rsid w:val="00FD40C2"/>
    <w:rsid w:val="00FD75F3"/>
    <w:rsid w:val="00FE2398"/>
    <w:rsid w:val="00FF4443"/>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71750C1"/>
  <w15:docId w15:val="{1CB264FA-73D4-4CC3-A09A-BF016374171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D0F3E"/>
    <w:pPr>
      <w:spacing w:after="320" w:line="240" w:lineRule="auto"/>
    </w:pPr>
  </w:style>
  <w:style w:type="paragraph" w:styleId="Heading1">
    <w:name w:val="heading 1"/>
    <w:basedOn w:val="Normal"/>
    <w:next w:val="Normal"/>
    <w:link w:val="Heading1Char"/>
    <w:uiPriority w:val="9"/>
    <w:qFormat/>
    <w:rsid w:val="004F53E9"/>
    <w:pPr>
      <w:keepNext/>
      <w:keepLines/>
      <w:shd w:val="clear" w:color="auto" w:fill="C00000" w:themeFill="accent1"/>
      <w:spacing w:before="360" w:after="0"/>
      <w:outlineLvl w:val="0"/>
    </w:pPr>
    <w:rPr>
      <w:rFonts w:asciiTheme="majorHAnsi" w:eastAsiaTheme="majorEastAsia" w:hAnsiTheme="majorHAnsi" w:cstheme="majorBidi"/>
      <w:bCs/>
      <w:color w:val="FFFFFF" w:themeColor="background1"/>
      <w:sz w:val="28"/>
      <w:szCs w:val="32"/>
    </w:rPr>
  </w:style>
  <w:style w:type="paragraph" w:styleId="Heading2">
    <w:name w:val="heading 2"/>
    <w:basedOn w:val="Normal"/>
    <w:next w:val="Normal"/>
    <w:link w:val="Heading2Char"/>
    <w:uiPriority w:val="9"/>
    <w:unhideWhenUsed/>
    <w:qFormat/>
    <w:rsid w:val="00202812"/>
    <w:pPr>
      <w:keepNext/>
      <w:keepLines/>
      <w:spacing w:after="0"/>
      <w:outlineLvl w:val="1"/>
    </w:pPr>
    <w:rPr>
      <w:rFonts w:asciiTheme="majorHAnsi" w:eastAsiaTheme="majorEastAsia" w:hAnsiTheme="majorHAnsi" w:cstheme="majorBidi"/>
      <w:b/>
      <w:bCs/>
      <w:color w:val="C00000" w:themeColor="accent1"/>
      <w:sz w:val="28"/>
      <w:szCs w:val="26"/>
    </w:rPr>
  </w:style>
  <w:style w:type="paragraph" w:styleId="Heading3">
    <w:name w:val="heading 3"/>
    <w:basedOn w:val="Normal"/>
    <w:next w:val="Normal"/>
    <w:link w:val="Heading3Char"/>
    <w:uiPriority w:val="9"/>
    <w:unhideWhenUsed/>
    <w:qFormat/>
    <w:rsid w:val="001B0F06"/>
    <w:pPr>
      <w:keepNext/>
      <w:keepLines/>
      <w:spacing w:before="20" w:after="0"/>
      <w:outlineLvl w:val="2"/>
    </w:pPr>
    <w:rPr>
      <w:rFonts w:asciiTheme="majorHAnsi" w:eastAsiaTheme="majorEastAsia" w:hAnsiTheme="majorHAnsi" w:cstheme="majorBidi"/>
      <w:bCs/>
      <w:i/>
      <w:color w:val="252525" w:themeColor="text2" w:themeShade="BF"/>
      <w:sz w:val="23"/>
    </w:rPr>
  </w:style>
  <w:style w:type="paragraph" w:styleId="Heading4">
    <w:name w:val="heading 4"/>
    <w:basedOn w:val="Normal"/>
    <w:next w:val="Normal"/>
    <w:link w:val="Heading4Char"/>
    <w:uiPriority w:val="9"/>
    <w:semiHidden/>
    <w:unhideWhenUsed/>
    <w:qFormat/>
    <w:rsid w:val="001B0F06"/>
    <w:pPr>
      <w:keepNext/>
      <w:keepLines/>
      <w:spacing w:before="200" w:after="0" w:line="264" w:lineRule="auto"/>
      <w:outlineLvl w:val="3"/>
    </w:pPr>
    <w:rPr>
      <w:rFonts w:asciiTheme="majorHAnsi" w:eastAsiaTheme="majorEastAsia" w:hAnsiTheme="majorHAnsi" w:cstheme="majorBidi"/>
      <w:bCs/>
      <w:i/>
      <w:iCs/>
      <w:color w:val="252525" w:themeColor="text2" w:themeShade="BF"/>
      <w:sz w:val="23"/>
    </w:rPr>
  </w:style>
  <w:style w:type="paragraph" w:styleId="Heading5">
    <w:name w:val="heading 5"/>
    <w:basedOn w:val="Normal"/>
    <w:next w:val="Normal"/>
    <w:link w:val="Heading5Char"/>
    <w:uiPriority w:val="9"/>
    <w:semiHidden/>
    <w:unhideWhenUsed/>
    <w:qFormat/>
    <w:pPr>
      <w:keepNext/>
      <w:keepLines/>
      <w:spacing w:before="200" w:after="0" w:line="264" w:lineRule="auto"/>
      <w:outlineLvl w:val="4"/>
    </w:pPr>
    <w:rPr>
      <w:rFonts w:asciiTheme="majorHAnsi" w:eastAsiaTheme="majorEastAsia" w:hAnsiTheme="majorHAnsi" w:cstheme="majorBidi"/>
      <w:color w:val="000000"/>
    </w:rPr>
  </w:style>
  <w:style w:type="paragraph" w:styleId="Heading6">
    <w:name w:val="heading 6"/>
    <w:basedOn w:val="Normal"/>
    <w:next w:val="Normal"/>
    <w:link w:val="Heading6Char"/>
    <w:uiPriority w:val="9"/>
    <w:semiHidden/>
    <w:unhideWhenUsed/>
    <w:qFormat/>
    <w:pPr>
      <w:keepNext/>
      <w:keepLines/>
      <w:spacing w:before="200" w:after="0" w:line="264" w:lineRule="auto"/>
      <w:outlineLvl w:val="5"/>
    </w:pPr>
    <w:rPr>
      <w:rFonts w:asciiTheme="majorHAnsi" w:eastAsiaTheme="majorEastAsia" w:hAnsiTheme="majorHAnsi" w:cstheme="majorBidi"/>
      <w:i/>
      <w:iCs/>
      <w:color w:val="000000"/>
      <w:sz w:val="21"/>
    </w:rPr>
  </w:style>
  <w:style w:type="paragraph" w:styleId="Heading7">
    <w:name w:val="heading 7"/>
    <w:basedOn w:val="Normal"/>
    <w:next w:val="Normal"/>
    <w:link w:val="Heading7Char"/>
    <w:uiPriority w:val="9"/>
    <w:semiHidden/>
    <w:unhideWhenUsed/>
    <w:qFormat/>
    <w:pPr>
      <w:keepNext/>
      <w:keepLines/>
      <w:spacing w:before="200" w:after="0" w:line="264" w:lineRule="auto"/>
      <w:outlineLvl w:val="6"/>
    </w:pPr>
    <w:rPr>
      <w:rFonts w:asciiTheme="majorHAnsi" w:eastAsiaTheme="majorEastAsia" w:hAnsiTheme="majorHAnsi" w:cstheme="majorBidi"/>
      <w:i/>
      <w:iCs/>
      <w:color w:val="000000"/>
      <w:sz w:val="21"/>
    </w:rPr>
  </w:style>
  <w:style w:type="paragraph" w:styleId="Heading8">
    <w:name w:val="heading 8"/>
    <w:basedOn w:val="Normal"/>
    <w:next w:val="Normal"/>
    <w:link w:val="Heading8Char"/>
    <w:uiPriority w:val="9"/>
    <w:semiHidden/>
    <w:unhideWhenUsed/>
    <w:qFormat/>
    <w:pPr>
      <w:keepNext/>
      <w:keepLines/>
      <w:spacing w:before="200" w:after="0" w:line="264" w:lineRule="auto"/>
      <w:outlineLvl w:val="7"/>
    </w:pPr>
    <w:rPr>
      <w:rFonts w:asciiTheme="majorHAnsi" w:eastAsiaTheme="majorEastAsia" w:hAnsiTheme="majorHAnsi" w:cstheme="majorBidi"/>
      <w:color w:val="000000"/>
      <w:sz w:val="20"/>
      <w:szCs w:val="20"/>
    </w:rPr>
  </w:style>
  <w:style w:type="paragraph" w:styleId="Heading9">
    <w:name w:val="heading 9"/>
    <w:basedOn w:val="Normal"/>
    <w:next w:val="Normal"/>
    <w:link w:val="Heading9Char"/>
    <w:uiPriority w:val="9"/>
    <w:semiHidden/>
    <w:unhideWhenUsed/>
    <w:qFormat/>
    <w:pPr>
      <w:keepNext/>
      <w:keepLines/>
      <w:spacing w:before="200" w:after="0" w:line="264" w:lineRule="auto"/>
      <w:outlineLvl w:val="8"/>
    </w:pPr>
    <w:rPr>
      <w:rFonts w:asciiTheme="majorHAnsi" w:eastAsiaTheme="majorEastAsia" w:hAnsiTheme="majorHAnsi" w:cstheme="majorBidi"/>
      <w:i/>
      <w:iCs/>
      <w:color w:val="000000"/>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4F53E9"/>
    <w:rPr>
      <w:rFonts w:asciiTheme="majorHAnsi" w:eastAsiaTheme="majorEastAsia" w:hAnsiTheme="majorHAnsi" w:cstheme="majorBidi"/>
      <w:bCs/>
      <w:color w:val="FFFFFF" w:themeColor="background1"/>
      <w:sz w:val="28"/>
      <w:szCs w:val="32"/>
      <w:shd w:val="clear" w:color="auto" w:fill="C00000" w:themeFill="accent1"/>
    </w:rPr>
  </w:style>
  <w:style w:type="character" w:customStyle="1" w:styleId="Heading2Char">
    <w:name w:val="Heading 2 Char"/>
    <w:basedOn w:val="DefaultParagraphFont"/>
    <w:link w:val="Heading2"/>
    <w:uiPriority w:val="9"/>
    <w:rsid w:val="00202812"/>
    <w:rPr>
      <w:rFonts w:asciiTheme="majorHAnsi" w:eastAsiaTheme="majorEastAsia" w:hAnsiTheme="majorHAnsi" w:cstheme="majorBidi"/>
      <w:b/>
      <w:bCs/>
      <w:color w:val="C00000" w:themeColor="accent1"/>
      <w:sz w:val="28"/>
      <w:szCs w:val="26"/>
    </w:rPr>
  </w:style>
  <w:style w:type="character" w:customStyle="1" w:styleId="Heading3Char">
    <w:name w:val="Heading 3 Char"/>
    <w:basedOn w:val="DefaultParagraphFont"/>
    <w:link w:val="Heading3"/>
    <w:uiPriority w:val="9"/>
    <w:rsid w:val="001B0F06"/>
    <w:rPr>
      <w:rFonts w:asciiTheme="majorHAnsi" w:eastAsiaTheme="majorEastAsia" w:hAnsiTheme="majorHAnsi" w:cstheme="majorBidi"/>
      <w:bCs/>
      <w:i/>
      <w:color w:val="252525" w:themeColor="text2" w:themeShade="BF"/>
      <w:sz w:val="23"/>
    </w:rPr>
  </w:style>
  <w:style w:type="paragraph" w:styleId="Title">
    <w:name w:val="Title"/>
    <w:basedOn w:val="Normal"/>
    <w:next w:val="Normal"/>
    <w:link w:val="TitleChar"/>
    <w:uiPriority w:val="10"/>
    <w:qFormat/>
    <w:rsid w:val="00202812"/>
    <w:pPr>
      <w:spacing w:after="0"/>
    </w:pPr>
    <w:rPr>
      <w:rFonts w:asciiTheme="majorHAnsi" w:eastAsiaTheme="majorEastAsia" w:hAnsiTheme="majorHAnsi" w:cstheme="majorBidi"/>
      <w:b/>
      <w:color w:val="252525" w:themeColor="text2" w:themeShade="BF"/>
      <w:spacing w:val="5"/>
      <w:kern w:val="28"/>
      <w:sz w:val="44"/>
      <w:szCs w:val="56"/>
      <w14:ligatures w14:val="standardContextual"/>
      <w14:cntxtAlts/>
    </w:rPr>
  </w:style>
  <w:style w:type="character" w:customStyle="1" w:styleId="TitleChar">
    <w:name w:val="Title Char"/>
    <w:basedOn w:val="DefaultParagraphFont"/>
    <w:link w:val="Title"/>
    <w:uiPriority w:val="10"/>
    <w:rsid w:val="00202812"/>
    <w:rPr>
      <w:rFonts w:asciiTheme="majorHAnsi" w:eastAsiaTheme="majorEastAsia" w:hAnsiTheme="majorHAnsi" w:cstheme="majorBidi"/>
      <w:b/>
      <w:color w:val="252525" w:themeColor="text2" w:themeShade="BF"/>
      <w:spacing w:val="5"/>
      <w:kern w:val="28"/>
      <w:sz w:val="44"/>
      <w:szCs w:val="56"/>
      <w14:ligatures w14:val="standardContextual"/>
      <w14:cntxtAlts/>
    </w:rPr>
  </w:style>
  <w:style w:type="paragraph" w:styleId="Subtitle">
    <w:name w:val="Subtitle"/>
    <w:basedOn w:val="Normal"/>
    <w:next w:val="Normal"/>
    <w:link w:val="SubtitleChar"/>
    <w:uiPriority w:val="11"/>
    <w:qFormat/>
    <w:rsid w:val="00202812"/>
    <w:pPr>
      <w:numPr>
        <w:ilvl w:val="1"/>
      </w:numPr>
      <w:spacing w:after="0"/>
    </w:pPr>
    <w:rPr>
      <w:rFonts w:eastAsiaTheme="majorEastAsia" w:cstheme="majorBidi"/>
      <w:b/>
      <w:iCs/>
      <w:color w:val="E19825" w:themeColor="accent3"/>
      <w:spacing w:val="15"/>
      <w:sz w:val="28"/>
      <w:szCs w:val="24"/>
    </w:rPr>
  </w:style>
  <w:style w:type="character" w:customStyle="1" w:styleId="SubtitleChar">
    <w:name w:val="Subtitle Char"/>
    <w:basedOn w:val="DefaultParagraphFont"/>
    <w:link w:val="Subtitle"/>
    <w:uiPriority w:val="11"/>
    <w:rsid w:val="00202812"/>
    <w:rPr>
      <w:rFonts w:eastAsiaTheme="majorEastAsia" w:cstheme="majorBidi"/>
      <w:b/>
      <w:iCs/>
      <w:color w:val="E19825" w:themeColor="accent3"/>
      <w:spacing w:val="15"/>
      <w:sz w:val="28"/>
      <w:szCs w:val="24"/>
    </w:rPr>
  </w:style>
  <w:style w:type="paragraph" w:styleId="Header">
    <w:name w:val="header"/>
    <w:basedOn w:val="Normal"/>
    <w:link w:val="HeaderChar"/>
    <w:uiPriority w:val="99"/>
    <w:unhideWhenUsed/>
    <w:pPr>
      <w:tabs>
        <w:tab w:val="center" w:pos="4320"/>
        <w:tab w:val="right" w:pos="8640"/>
      </w:tabs>
    </w:pPr>
  </w:style>
  <w:style w:type="character" w:customStyle="1" w:styleId="HeaderChar">
    <w:name w:val="Header Char"/>
    <w:basedOn w:val="DefaultParagraphFont"/>
    <w:link w:val="Header"/>
    <w:uiPriority w:val="99"/>
    <w:rPr>
      <w:rFonts w:eastAsiaTheme="minorEastAsia"/>
    </w:rPr>
  </w:style>
  <w:style w:type="paragraph" w:styleId="NoSpacing">
    <w:name w:val="No Spacing"/>
    <w:link w:val="NoSpacingChar"/>
    <w:uiPriority w:val="1"/>
    <w:qFormat/>
    <w:pPr>
      <w:spacing w:after="0" w:line="240" w:lineRule="auto"/>
    </w:pPr>
  </w:style>
  <w:style w:type="character" w:customStyle="1" w:styleId="NoSpacingChar">
    <w:name w:val="No Spacing Char"/>
    <w:basedOn w:val="DefaultParagraphFont"/>
    <w:link w:val="NoSpacing"/>
    <w:uiPriority w:val="1"/>
  </w:style>
  <w:style w:type="paragraph" w:styleId="BalloonText">
    <w:name w:val="Balloon Text"/>
    <w:basedOn w:val="Normal"/>
    <w:link w:val="BalloonTextChar"/>
    <w:uiPriority w:val="99"/>
    <w:semiHidden/>
    <w:unhideWhenUsed/>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Pr>
      <w:rFonts w:ascii="Tahoma" w:eastAsiaTheme="minorEastAsia" w:hAnsi="Tahoma" w:cs="Tahoma"/>
      <w:sz w:val="16"/>
      <w:szCs w:val="16"/>
    </w:rPr>
  </w:style>
  <w:style w:type="character" w:customStyle="1" w:styleId="Heading4Char">
    <w:name w:val="Heading 4 Char"/>
    <w:basedOn w:val="DefaultParagraphFont"/>
    <w:link w:val="Heading4"/>
    <w:uiPriority w:val="9"/>
    <w:semiHidden/>
    <w:rsid w:val="001B0F06"/>
    <w:rPr>
      <w:rFonts w:asciiTheme="majorHAnsi" w:eastAsiaTheme="majorEastAsia" w:hAnsiTheme="majorHAnsi" w:cstheme="majorBidi"/>
      <w:bCs/>
      <w:i/>
      <w:iCs/>
      <w:color w:val="252525" w:themeColor="text2" w:themeShade="BF"/>
      <w:sz w:val="23"/>
    </w:rPr>
  </w:style>
  <w:style w:type="character" w:customStyle="1" w:styleId="Heading5Char">
    <w:name w:val="Heading 5 Char"/>
    <w:basedOn w:val="DefaultParagraphFont"/>
    <w:link w:val="Heading5"/>
    <w:uiPriority w:val="9"/>
    <w:semiHidden/>
    <w:rPr>
      <w:rFonts w:asciiTheme="majorHAnsi" w:eastAsiaTheme="majorEastAsia" w:hAnsiTheme="majorHAnsi" w:cstheme="majorBidi"/>
      <w:color w:val="000000"/>
    </w:rPr>
  </w:style>
  <w:style w:type="character" w:customStyle="1" w:styleId="Heading6Char">
    <w:name w:val="Heading 6 Char"/>
    <w:basedOn w:val="DefaultParagraphFont"/>
    <w:link w:val="Heading6"/>
    <w:uiPriority w:val="9"/>
    <w:semiHidden/>
    <w:rPr>
      <w:rFonts w:asciiTheme="majorHAnsi" w:eastAsiaTheme="majorEastAsia" w:hAnsiTheme="majorHAnsi" w:cstheme="majorBidi"/>
      <w:i/>
      <w:iCs/>
      <w:color w:val="000000"/>
      <w:sz w:val="21"/>
    </w:rPr>
  </w:style>
  <w:style w:type="character" w:customStyle="1" w:styleId="Heading7Char">
    <w:name w:val="Heading 7 Char"/>
    <w:basedOn w:val="DefaultParagraphFont"/>
    <w:link w:val="Heading7"/>
    <w:uiPriority w:val="9"/>
    <w:semiHidden/>
    <w:rPr>
      <w:rFonts w:asciiTheme="majorHAnsi" w:eastAsiaTheme="majorEastAsia" w:hAnsiTheme="majorHAnsi" w:cstheme="majorBidi"/>
      <w:i/>
      <w:iCs/>
      <w:color w:val="000000"/>
      <w:sz w:val="21"/>
    </w:rPr>
  </w:style>
  <w:style w:type="character" w:customStyle="1" w:styleId="Heading8Char">
    <w:name w:val="Heading 8 Char"/>
    <w:basedOn w:val="DefaultParagraphFont"/>
    <w:link w:val="Heading8"/>
    <w:uiPriority w:val="9"/>
    <w:semiHidden/>
    <w:rPr>
      <w:rFonts w:asciiTheme="majorHAnsi" w:eastAsiaTheme="majorEastAsia" w:hAnsiTheme="majorHAnsi" w:cstheme="majorBidi"/>
      <w:color w:val="000000"/>
      <w:sz w:val="20"/>
      <w:szCs w:val="20"/>
    </w:rPr>
  </w:style>
  <w:style w:type="character" w:customStyle="1" w:styleId="Heading9Char">
    <w:name w:val="Heading 9 Char"/>
    <w:basedOn w:val="DefaultParagraphFont"/>
    <w:link w:val="Heading9"/>
    <w:uiPriority w:val="9"/>
    <w:semiHidden/>
    <w:rPr>
      <w:rFonts w:asciiTheme="majorHAnsi" w:eastAsiaTheme="majorEastAsia" w:hAnsiTheme="majorHAnsi" w:cstheme="majorBidi"/>
      <w:i/>
      <w:iCs/>
      <w:color w:val="000000"/>
      <w:sz w:val="20"/>
      <w:szCs w:val="20"/>
    </w:rPr>
  </w:style>
  <w:style w:type="paragraph" w:styleId="Caption">
    <w:name w:val="caption"/>
    <w:basedOn w:val="Normal"/>
    <w:next w:val="Normal"/>
    <w:uiPriority w:val="35"/>
    <w:semiHidden/>
    <w:unhideWhenUsed/>
    <w:qFormat/>
    <w:rsid w:val="001B0F06"/>
    <w:rPr>
      <w:b/>
      <w:bCs/>
      <w:color w:val="252525" w:themeColor="text2" w:themeShade="BF"/>
      <w:sz w:val="18"/>
      <w:szCs w:val="18"/>
    </w:rPr>
  </w:style>
  <w:style w:type="character" w:styleId="Strong">
    <w:name w:val="Strong"/>
    <w:basedOn w:val="DefaultParagraphFont"/>
    <w:uiPriority w:val="22"/>
    <w:qFormat/>
    <w:rPr>
      <w:b/>
      <w:bCs/>
    </w:rPr>
  </w:style>
  <w:style w:type="character" w:styleId="Emphasis">
    <w:name w:val="Emphasis"/>
    <w:basedOn w:val="DefaultParagraphFont"/>
    <w:uiPriority w:val="20"/>
    <w:qFormat/>
    <w:rPr>
      <w:i/>
      <w:iCs/>
      <w:color w:val="auto"/>
    </w:rPr>
  </w:style>
  <w:style w:type="paragraph" w:styleId="ListParagraph">
    <w:name w:val="List Paragraph"/>
    <w:basedOn w:val="Normal"/>
    <w:uiPriority w:val="34"/>
    <w:qFormat/>
    <w:pPr>
      <w:spacing w:after="160"/>
      <w:ind w:left="1008" w:hanging="288"/>
    </w:pPr>
    <w:rPr>
      <w:rFonts w:eastAsiaTheme="minorHAnsi"/>
      <w:sz w:val="21"/>
    </w:rPr>
  </w:style>
  <w:style w:type="paragraph" w:styleId="Quote">
    <w:name w:val="Quote"/>
    <w:basedOn w:val="Normal"/>
    <w:next w:val="Normal"/>
    <w:link w:val="QuoteChar"/>
    <w:uiPriority w:val="29"/>
    <w:qFormat/>
    <w:pPr>
      <w:spacing w:before="160" w:after="160" w:line="300" w:lineRule="auto"/>
      <w:ind w:left="144" w:right="144"/>
      <w:jc w:val="center"/>
    </w:pPr>
    <w:rPr>
      <w:rFonts w:asciiTheme="majorHAnsi" w:hAnsiTheme="majorHAnsi"/>
      <w:i/>
      <w:iCs/>
      <w:color w:val="C00000" w:themeColor="accent1"/>
      <w:sz w:val="24"/>
      <w:lang w:bidi="hi-IN"/>
    </w:rPr>
  </w:style>
  <w:style w:type="character" w:customStyle="1" w:styleId="QuoteChar">
    <w:name w:val="Quote Char"/>
    <w:basedOn w:val="DefaultParagraphFont"/>
    <w:link w:val="Quote"/>
    <w:uiPriority w:val="29"/>
    <w:rPr>
      <w:rFonts w:asciiTheme="majorHAnsi" w:hAnsiTheme="majorHAnsi"/>
      <w:i/>
      <w:iCs/>
      <w:color w:val="auto"/>
      <w:sz w:val="24"/>
      <w:lang w:bidi="hi-IN"/>
    </w:rPr>
  </w:style>
  <w:style w:type="paragraph" w:styleId="IntenseQuote">
    <w:name w:val="Intense Quote"/>
    <w:basedOn w:val="Normal"/>
    <w:next w:val="Normal"/>
    <w:link w:val="IntenseQuoteChar"/>
    <w:uiPriority w:val="30"/>
    <w:qFormat/>
    <w:rsid w:val="00883B68"/>
    <w:pPr>
      <w:shd w:val="clear" w:color="auto" w:fill="C00000" w:themeFill="accent1"/>
      <w:jc w:val="center"/>
    </w:pPr>
    <w:rPr>
      <w:rFonts w:asciiTheme="majorHAnsi" w:eastAsiaTheme="majorEastAsia" w:hAnsiTheme="majorHAnsi"/>
      <w:bCs/>
      <w:iCs/>
      <w:color w:val="FFFFFF" w:themeColor="background1"/>
      <w:lang w:bidi="hi-IN"/>
      <w14:ligatures w14:val="standardContextual"/>
      <w14:cntxtAlts/>
    </w:rPr>
  </w:style>
  <w:style w:type="character" w:customStyle="1" w:styleId="IntenseQuoteChar">
    <w:name w:val="Intense Quote Char"/>
    <w:basedOn w:val="DefaultParagraphFont"/>
    <w:link w:val="IntenseQuote"/>
    <w:uiPriority w:val="30"/>
    <w:rsid w:val="00883B68"/>
    <w:rPr>
      <w:rFonts w:asciiTheme="majorHAnsi" w:eastAsiaTheme="majorEastAsia" w:hAnsiTheme="majorHAnsi"/>
      <w:bCs/>
      <w:iCs/>
      <w:color w:val="FFFFFF" w:themeColor="background1"/>
      <w:shd w:val="clear" w:color="auto" w:fill="C00000" w:themeFill="accent1"/>
      <w:lang w:bidi="hi-IN"/>
      <w14:ligatures w14:val="standardContextual"/>
      <w14:cntxtAlts/>
    </w:rPr>
  </w:style>
  <w:style w:type="character" w:styleId="SubtleEmphasis">
    <w:name w:val="Subtle Emphasis"/>
    <w:basedOn w:val="DefaultParagraphFont"/>
    <w:uiPriority w:val="19"/>
    <w:qFormat/>
    <w:rPr>
      <w:i/>
      <w:iCs/>
      <w:color w:val="auto"/>
    </w:rPr>
  </w:style>
  <w:style w:type="character" w:styleId="IntenseEmphasis">
    <w:name w:val="Intense Emphasis"/>
    <w:basedOn w:val="DefaultParagraphFont"/>
    <w:uiPriority w:val="21"/>
    <w:qFormat/>
    <w:rPr>
      <w:b/>
      <w:bCs/>
      <w:i/>
      <w:iCs/>
      <w:caps w:val="0"/>
      <w:smallCaps w:val="0"/>
      <w:color w:val="auto"/>
    </w:rPr>
  </w:style>
  <w:style w:type="character" w:styleId="SubtleReference">
    <w:name w:val="Subtle Reference"/>
    <w:basedOn w:val="DefaultParagraphFont"/>
    <w:uiPriority w:val="31"/>
    <w:qFormat/>
    <w:rPr>
      <w:smallCaps/>
      <w:color w:val="auto"/>
      <w:u w:val="single"/>
    </w:rPr>
  </w:style>
  <w:style w:type="character" w:styleId="IntenseReference">
    <w:name w:val="Intense Reference"/>
    <w:basedOn w:val="DefaultParagraphFont"/>
    <w:uiPriority w:val="32"/>
    <w:qFormat/>
    <w:rPr>
      <w:b/>
      <w:bCs/>
      <w:caps w:val="0"/>
      <w:smallCaps w:val="0"/>
      <w:color w:val="auto"/>
      <w:spacing w:val="5"/>
      <w:u w:val="single"/>
    </w:rPr>
  </w:style>
  <w:style w:type="character" w:styleId="BookTitle">
    <w:name w:val="Book Title"/>
    <w:basedOn w:val="DefaultParagraphFont"/>
    <w:uiPriority w:val="33"/>
    <w:qFormat/>
    <w:rPr>
      <w:b/>
      <w:bCs/>
      <w:caps w:val="0"/>
      <w:smallCaps/>
      <w:spacing w:val="10"/>
    </w:rPr>
  </w:style>
  <w:style w:type="paragraph" w:styleId="TOCHeading">
    <w:name w:val="TOC Heading"/>
    <w:basedOn w:val="Heading1"/>
    <w:next w:val="Normal"/>
    <w:uiPriority w:val="39"/>
    <w:unhideWhenUsed/>
    <w:qFormat/>
    <w:pPr>
      <w:spacing w:before="480" w:line="276" w:lineRule="auto"/>
      <w:outlineLvl w:val="9"/>
    </w:pPr>
    <w:rPr>
      <w:b/>
      <w:i/>
      <w:szCs w:val="28"/>
    </w:rPr>
  </w:style>
  <w:style w:type="character" w:styleId="PlaceholderText">
    <w:name w:val="Placeholder Text"/>
    <w:basedOn w:val="DefaultParagraphFont"/>
    <w:uiPriority w:val="99"/>
    <w:semiHidden/>
    <w:rPr>
      <w:color w:val="808080"/>
    </w:rPr>
  </w:style>
  <w:style w:type="paragraph" w:styleId="Footer">
    <w:name w:val="footer"/>
    <w:basedOn w:val="Normal"/>
    <w:link w:val="FooterChar"/>
    <w:uiPriority w:val="99"/>
    <w:unhideWhenUsed/>
    <w:pPr>
      <w:tabs>
        <w:tab w:val="center" w:pos="4680"/>
        <w:tab w:val="right" w:pos="9360"/>
      </w:tabs>
      <w:spacing w:after="0"/>
    </w:pPr>
  </w:style>
  <w:style w:type="character" w:customStyle="1" w:styleId="FooterChar">
    <w:name w:val="Footer Char"/>
    <w:basedOn w:val="DefaultParagraphFont"/>
    <w:link w:val="Footer"/>
    <w:uiPriority w:val="99"/>
  </w:style>
  <w:style w:type="table" w:styleId="TableGrid">
    <w:name w:val="Table Grid"/>
    <w:basedOn w:val="TableNormal"/>
    <w:uiPriority w:val="59"/>
    <w:unhideWhenUsed/>
    <w:rsid w:val="00B903A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PlainTable4">
    <w:name w:val="Plain Table 4"/>
    <w:basedOn w:val="TableNormal"/>
    <w:uiPriority w:val="44"/>
    <w:rsid w:val="00B903A7"/>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customStyle="1" w:styleId="ReportTitle">
    <w:name w:val="Report Title"/>
    <w:basedOn w:val="Title"/>
    <w:link w:val="ReportTitleChar"/>
    <w:qFormat/>
    <w:rsid w:val="008F5585"/>
    <w:pPr>
      <w:contextualSpacing/>
      <w:jc w:val="center"/>
    </w:pPr>
    <w:rPr>
      <w:b w:val="0"/>
    </w:rPr>
  </w:style>
  <w:style w:type="character" w:customStyle="1" w:styleId="ReportTitleChar">
    <w:name w:val="Report Title Char"/>
    <w:basedOn w:val="TitleChar"/>
    <w:link w:val="ReportTitle"/>
    <w:rsid w:val="008F5585"/>
    <w:rPr>
      <w:rFonts w:asciiTheme="majorHAnsi" w:eastAsiaTheme="majorEastAsia" w:hAnsiTheme="majorHAnsi" w:cstheme="majorBidi"/>
      <w:b w:val="0"/>
      <w:color w:val="252525" w:themeColor="text2" w:themeShade="BF"/>
      <w:spacing w:val="5"/>
      <w:kern w:val="28"/>
      <w:sz w:val="44"/>
      <w:szCs w:val="56"/>
      <w14:ligatures w14:val="standardContextual"/>
      <w14:cntxtAlts/>
    </w:rPr>
  </w:style>
  <w:style w:type="character" w:styleId="FollowedHyperlink">
    <w:name w:val="FollowedHyperlink"/>
    <w:basedOn w:val="DefaultParagraphFont"/>
    <w:uiPriority w:val="99"/>
    <w:semiHidden/>
    <w:unhideWhenUsed/>
    <w:rsid w:val="001B0F06"/>
    <w:rPr>
      <w:color w:val="855D36" w:themeColor="accent6" w:themeShade="BF"/>
      <w:u w:val="single"/>
    </w:rPr>
  </w:style>
  <w:style w:type="character" w:styleId="Hyperlink">
    <w:name w:val="Hyperlink"/>
    <w:basedOn w:val="DefaultParagraphFont"/>
    <w:uiPriority w:val="99"/>
    <w:unhideWhenUsed/>
    <w:rsid w:val="001B0F06"/>
    <w:rPr>
      <w:color w:val="5E4F38" w:themeColor="accent4" w:themeShade="80"/>
      <w:u w:val="single"/>
    </w:rPr>
  </w:style>
  <w:style w:type="character" w:customStyle="1" w:styleId="UnresolvedMention1">
    <w:name w:val="Unresolved Mention1"/>
    <w:basedOn w:val="DefaultParagraphFont"/>
    <w:uiPriority w:val="99"/>
    <w:semiHidden/>
    <w:unhideWhenUsed/>
    <w:rsid w:val="001B0F06"/>
    <w:rPr>
      <w:color w:val="595959" w:themeColor="text1" w:themeTint="A6"/>
      <w:shd w:val="clear" w:color="auto" w:fill="E1DFDD"/>
    </w:rPr>
  </w:style>
  <w:style w:type="paragraph" w:styleId="TOC2">
    <w:name w:val="toc 2"/>
    <w:basedOn w:val="Normal"/>
    <w:next w:val="Normal"/>
    <w:autoRedefine/>
    <w:uiPriority w:val="39"/>
    <w:unhideWhenUsed/>
    <w:rsid w:val="0018548D"/>
    <w:pPr>
      <w:spacing w:after="100"/>
      <w:ind w:left="220"/>
    </w:pPr>
  </w:style>
  <w:style w:type="paragraph" w:styleId="TOC1">
    <w:name w:val="toc 1"/>
    <w:basedOn w:val="Normal"/>
    <w:next w:val="Normal"/>
    <w:autoRedefine/>
    <w:uiPriority w:val="39"/>
    <w:unhideWhenUsed/>
    <w:rsid w:val="0018548D"/>
    <w:pPr>
      <w:spacing w:after="100"/>
    </w:pPr>
  </w:style>
  <w:style w:type="character" w:styleId="UnresolvedMention">
    <w:name w:val="Unresolved Mention"/>
    <w:basedOn w:val="DefaultParagraphFont"/>
    <w:uiPriority w:val="99"/>
    <w:semiHidden/>
    <w:unhideWhenUsed/>
    <w:rsid w:val="00E56FAC"/>
    <w:rPr>
      <w:color w:val="605E5C"/>
      <w:shd w:val="clear" w:color="auto" w:fill="E1DFDD"/>
    </w:rPr>
  </w:style>
  <w:style w:type="paragraph" w:styleId="NormalWeb">
    <w:name w:val="Normal (Web)"/>
    <w:basedOn w:val="Normal"/>
    <w:uiPriority w:val="99"/>
    <w:unhideWhenUsed/>
    <w:rsid w:val="0016084F"/>
    <w:pPr>
      <w:spacing w:before="100" w:beforeAutospacing="1" w:after="100" w:afterAutospacing="1"/>
    </w:pPr>
    <w:rPr>
      <w:rFonts w:ascii="Times New Roman" w:eastAsia="Times New Roman" w:hAnsi="Times New Roman" w:cs="Times New Roman"/>
      <w:sz w:val="24"/>
      <w:szCs w:val="24"/>
      <w:lang w:val="en-GB" w:eastAsia="en-GB"/>
    </w:rPr>
  </w:style>
  <w:style w:type="paragraph" w:styleId="BodyText">
    <w:name w:val="Body Text"/>
    <w:basedOn w:val="Normal"/>
    <w:link w:val="BodyTextChar"/>
    <w:uiPriority w:val="1"/>
    <w:qFormat/>
    <w:rsid w:val="00AC6F95"/>
    <w:pPr>
      <w:widowControl w:val="0"/>
      <w:autoSpaceDE w:val="0"/>
      <w:autoSpaceDN w:val="0"/>
      <w:spacing w:after="0"/>
    </w:pPr>
    <w:rPr>
      <w:rFonts w:ascii="Arial" w:eastAsia="Arial" w:hAnsi="Arial" w:cs="Arial"/>
      <w:sz w:val="41"/>
      <w:szCs w:val="41"/>
      <w:lang w:bidi="en-US"/>
    </w:rPr>
  </w:style>
  <w:style w:type="character" w:customStyle="1" w:styleId="BodyTextChar">
    <w:name w:val="Body Text Char"/>
    <w:basedOn w:val="DefaultParagraphFont"/>
    <w:link w:val="BodyText"/>
    <w:uiPriority w:val="1"/>
    <w:rsid w:val="00AC6F95"/>
    <w:rPr>
      <w:rFonts w:ascii="Arial" w:eastAsia="Arial" w:hAnsi="Arial" w:cs="Arial"/>
      <w:sz w:val="41"/>
      <w:szCs w:val="41"/>
      <w:lang w:bidi="en-US"/>
    </w:rPr>
  </w:style>
  <w:style w:type="paragraph" w:styleId="TOC3">
    <w:name w:val="toc 3"/>
    <w:basedOn w:val="Normal"/>
    <w:next w:val="Normal"/>
    <w:autoRedefine/>
    <w:uiPriority w:val="39"/>
    <w:unhideWhenUsed/>
    <w:rsid w:val="00C77FD1"/>
    <w:pPr>
      <w:spacing w:after="100" w:line="259" w:lineRule="auto"/>
      <w:ind w:left="440"/>
    </w:pPr>
    <w:rPr>
      <w:rFonts w:cs="Times New Roman"/>
    </w:rPr>
  </w:style>
  <w:style w:type="paragraph" w:styleId="z-TopofForm">
    <w:name w:val="HTML Top of Form"/>
    <w:basedOn w:val="Normal"/>
    <w:next w:val="Normal"/>
    <w:link w:val="z-TopofFormChar"/>
    <w:hidden/>
    <w:uiPriority w:val="99"/>
    <w:semiHidden/>
    <w:unhideWhenUsed/>
    <w:rsid w:val="007A36D3"/>
    <w:pPr>
      <w:pBdr>
        <w:bottom w:val="single" w:sz="6" w:space="1" w:color="auto"/>
      </w:pBdr>
      <w:spacing w:after="0"/>
      <w:jc w:val="center"/>
    </w:pPr>
    <w:rPr>
      <w:rFonts w:ascii="Arial" w:eastAsia="Times New Roman" w:hAnsi="Arial" w:cs="Arial"/>
      <w:vanish/>
      <w:sz w:val="16"/>
      <w:szCs w:val="16"/>
      <w:lang w:val="en-GB" w:eastAsia="en-GB"/>
    </w:rPr>
  </w:style>
  <w:style w:type="character" w:customStyle="1" w:styleId="z-TopofFormChar">
    <w:name w:val="z-Top of Form Char"/>
    <w:basedOn w:val="DefaultParagraphFont"/>
    <w:link w:val="z-TopofForm"/>
    <w:uiPriority w:val="99"/>
    <w:semiHidden/>
    <w:rsid w:val="007A36D3"/>
    <w:rPr>
      <w:rFonts w:ascii="Arial" w:eastAsia="Times New Roman" w:hAnsi="Arial" w:cs="Arial"/>
      <w:vanish/>
      <w:sz w:val="16"/>
      <w:szCs w:val="16"/>
      <w:lang w:val="en-GB" w:eastAsia="en-GB"/>
    </w:rPr>
  </w:style>
  <w:style w:type="character" w:customStyle="1" w:styleId="progresstrigger">
    <w:name w:val="progresstrigger"/>
    <w:basedOn w:val="DefaultParagraphFont"/>
    <w:rsid w:val="007A36D3"/>
  </w:style>
  <w:style w:type="paragraph" w:styleId="z-BottomofForm">
    <w:name w:val="HTML Bottom of Form"/>
    <w:basedOn w:val="Normal"/>
    <w:next w:val="Normal"/>
    <w:link w:val="z-BottomofFormChar"/>
    <w:hidden/>
    <w:uiPriority w:val="99"/>
    <w:semiHidden/>
    <w:unhideWhenUsed/>
    <w:rsid w:val="007A36D3"/>
    <w:pPr>
      <w:pBdr>
        <w:top w:val="single" w:sz="6" w:space="1" w:color="auto"/>
      </w:pBdr>
      <w:spacing w:after="0"/>
      <w:jc w:val="center"/>
    </w:pPr>
    <w:rPr>
      <w:rFonts w:ascii="Arial" w:eastAsia="Times New Roman" w:hAnsi="Arial" w:cs="Arial"/>
      <w:vanish/>
      <w:sz w:val="16"/>
      <w:szCs w:val="16"/>
      <w:lang w:val="en-GB" w:eastAsia="en-GB"/>
    </w:rPr>
  </w:style>
  <w:style w:type="character" w:customStyle="1" w:styleId="z-BottomofFormChar">
    <w:name w:val="z-Bottom of Form Char"/>
    <w:basedOn w:val="DefaultParagraphFont"/>
    <w:link w:val="z-BottomofForm"/>
    <w:uiPriority w:val="99"/>
    <w:semiHidden/>
    <w:rsid w:val="007A36D3"/>
    <w:rPr>
      <w:rFonts w:ascii="Arial" w:eastAsia="Times New Roman" w:hAnsi="Arial" w:cs="Arial"/>
      <w:vanish/>
      <w:sz w:val="16"/>
      <w:szCs w:val="16"/>
      <w:lang w:val="en-GB" w:eastAsia="en-GB"/>
    </w:rPr>
  </w:style>
  <w:style w:type="character" w:customStyle="1" w:styleId="by">
    <w:name w:val="by"/>
    <w:basedOn w:val="DefaultParagraphFont"/>
    <w:rsid w:val="007A36D3"/>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606859">
      <w:bodyDiv w:val="1"/>
      <w:marLeft w:val="0"/>
      <w:marRight w:val="0"/>
      <w:marTop w:val="0"/>
      <w:marBottom w:val="0"/>
      <w:divBdr>
        <w:top w:val="none" w:sz="0" w:space="0" w:color="auto"/>
        <w:left w:val="none" w:sz="0" w:space="0" w:color="auto"/>
        <w:bottom w:val="none" w:sz="0" w:space="0" w:color="auto"/>
        <w:right w:val="none" w:sz="0" w:space="0" w:color="auto"/>
      </w:divBdr>
    </w:div>
    <w:div w:id="33041427">
      <w:bodyDiv w:val="1"/>
      <w:marLeft w:val="0"/>
      <w:marRight w:val="0"/>
      <w:marTop w:val="0"/>
      <w:marBottom w:val="0"/>
      <w:divBdr>
        <w:top w:val="none" w:sz="0" w:space="0" w:color="auto"/>
        <w:left w:val="none" w:sz="0" w:space="0" w:color="auto"/>
        <w:bottom w:val="none" w:sz="0" w:space="0" w:color="auto"/>
        <w:right w:val="none" w:sz="0" w:space="0" w:color="auto"/>
      </w:divBdr>
    </w:div>
    <w:div w:id="51541767">
      <w:bodyDiv w:val="1"/>
      <w:marLeft w:val="0"/>
      <w:marRight w:val="0"/>
      <w:marTop w:val="0"/>
      <w:marBottom w:val="0"/>
      <w:divBdr>
        <w:top w:val="none" w:sz="0" w:space="0" w:color="auto"/>
        <w:left w:val="none" w:sz="0" w:space="0" w:color="auto"/>
        <w:bottom w:val="none" w:sz="0" w:space="0" w:color="auto"/>
        <w:right w:val="none" w:sz="0" w:space="0" w:color="auto"/>
      </w:divBdr>
      <w:divsChild>
        <w:div w:id="1138886199">
          <w:marLeft w:val="0"/>
          <w:marRight w:val="0"/>
          <w:marTop w:val="0"/>
          <w:marBottom w:val="0"/>
          <w:divBdr>
            <w:top w:val="none" w:sz="0" w:space="0" w:color="auto"/>
            <w:left w:val="none" w:sz="0" w:space="0" w:color="auto"/>
            <w:bottom w:val="none" w:sz="0" w:space="0" w:color="auto"/>
            <w:right w:val="none" w:sz="0" w:space="0" w:color="auto"/>
          </w:divBdr>
          <w:divsChild>
            <w:div w:id="1722440722">
              <w:marLeft w:val="0"/>
              <w:marRight w:val="0"/>
              <w:marTop w:val="0"/>
              <w:marBottom w:val="0"/>
              <w:divBdr>
                <w:top w:val="none" w:sz="0" w:space="0" w:color="auto"/>
                <w:left w:val="none" w:sz="0" w:space="0" w:color="auto"/>
                <w:bottom w:val="none" w:sz="0" w:space="0" w:color="auto"/>
                <w:right w:val="none" w:sz="0" w:space="0" w:color="auto"/>
              </w:divBdr>
            </w:div>
          </w:divsChild>
        </w:div>
        <w:div w:id="481317697">
          <w:marLeft w:val="0"/>
          <w:marRight w:val="0"/>
          <w:marTop w:val="0"/>
          <w:marBottom w:val="0"/>
          <w:divBdr>
            <w:top w:val="none" w:sz="0" w:space="0" w:color="auto"/>
            <w:left w:val="none" w:sz="0" w:space="0" w:color="auto"/>
            <w:bottom w:val="none" w:sz="0" w:space="0" w:color="auto"/>
            <w:right w:val="none" w:sz="0" w:space="0" w:color="auto"/>
          </w:divBdr>
          <w:divsChild>
            <w:div w:id="1583567144">
              <w:marLeft w:val="0"/>
              <w:marRight w:val="0"/>
              <w:marTop w:val="0"/>
              <w:marBottom w:val="0"/>
              <w:divBdr>
                <w:top w:val="none" w:sz="0" w:space="0" w:color="auto"/>
                <w:left w:val="none" w:sz="0" w:space="0" w:color="auto"/>
                <w:bottom w:val="none" w:sz="0" w:space="0" w:color="auto"/>
                <w:right w:val="none" w:sz="0" w:space="0" w:color="auto"/>
              </w:divBdr>
              <w:divsChild>
                <w:div w:id="1249079823">
                  <w:marLeft w:val="0"/>
                  <w:marRight w:val="0"/>
                  <w:marTop w:val="0"/>
                  <w:marBottom w:val="0"/>
                  <w:divBdr>
                    <w:top w:val="none" w:sz="0" w:space="0" w:color="auto"/>
                    <w:left w:val="none" w:sz="0" w:space="0" w:color="auto"/>
                    <w:bottom w:val="none" w:sz="0" w:space="0" w:color="auto"/>
                    <w:right w:val="none" w:sz="0" w:space="0" w:color="auto"/>
                  </w:divBdr>
                  <w:divsChild>
                    <w:div w:id="7498119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1586222">
      <w:bodyDiv w:val="1"/>
      <w:marLeft w:val="0"/>
      <w:marRight w:val="0"/>
      <w:marTop w:val="0"/>
      <w:marBottom w:val="0"/>
      <w:divBdr>
        <w:top w:val="none" w:sz="0" w:space="0" w:color="auto"/>
        <w:left w:val="none" w:sz="0" w:space="0" w:color="auto"/>
        <w:bottom w:val="none" w:sz="0" w:space="0" w:color="auto"/>
        <w:right w:val="none" w:sz="0" w:space="0" w:color="auto"/>
      </w:divBdr>
      <w:divsChild>
        <w:div w:id="157997">
          <w:marLeft w:val="0"/>
          <w:marRight w:val="0"/>
          <w:marTop w:val="60"/>
          <w:marBottom w:val="60"/>
          <w:divBdr>
            <w:top w:val="none" w:sz="0" w:space="0" w:color="auto"/>
            <w:left w:val="none" w:sz="0" w:space="0" w:color="auto"/>
            <w:bottom w:val="none" w:sz="0" w:space="0" w:color="auto"/>
            <w:right w:val="none" w:sz="0" w:space="0" w:color="auto"/>
          </w:divBdr>
        </w:div>
      </w:divsChild>
    </w:div>
    <w:div w:id="246623911">
      <w:bodyDiv w:val="1"/>
      <w:marLeft w:val="0"/>
      <w:marRight w:val="0"/>
      <w:marTop w:val="0"/>
      <w:marBottom w:val="0"/>
      <w:divBdr>
        <w:top w:val="none" w:sz="0" w:space="0" w:color="auto"/>
        <w:left w:val="none" w:sz="0" w:space="0" w:color="auto"/>
        <w:bottom w:val="none" w:sz="0" w:space="0" w:color="auto"/>
        <w:right w:val="none" w:sz="0" w:space="0" w:color="auto"/>
      </w:divBdr>
    </w:div>
    <w:div w:id="357049881">
      <w:bodyDiv w:val="1"/>
      <w:marLeft w:val="0"/>
      <w:marRight w:val="0"/>
      <w:marTop w:val="0"/>
      <w:marBottom w:val="0"/>
      <w:divBdr>
        <w:top w:val="none" w:sz="0" w:space="0" w:color="auto"/>
        <w:left w:val="none" w:sz="0" w:space="0" w:color="auto"/>
        <w:bottom w:val="none" w:sz="0" w:space="0" w:color="auto"/>
        <w:right w:val="none" w:sz="0" w:space="0" w:color="auto"/>
      </w:divBdr>
    </w:div>
    <w:div w:id="464666319">
      <w:bodyDiv w:val="1"/>
      <w:marLeft w:val="0"/>
      <w:marRight w:val="0"/>
      <w:marTop w:val="0"/>
      <w:marBottom w:val="0"/>
      <w:divBdr>
        <w:top w:val="none" w:sz="0" w:space="0" w:color="auto"/>
        <w:left w:val="none" w:sz="0" w:space="0" w:color="auto"/>
        <w:bottom w:val="none" w:sz="0" w:space="0" w:color="auto"/>
        <w:right w:val="none" w:sz="0" w:space="0" w:color="auto"/>
      </w:divBdr>
    </w:div>
    <w:div w:id="496965048">
      <w:bodyDiv w:val="1"/>
      <w:marLeft w:val="0"/>
      <w:marRight w:val="0"/>
      <w:marTop w:val="0"/>
      <w:marBottom w:val="0"/>
      <w:divBdr>
        <w:top w:val="none" w:sz="0" w:space="0" w:color="auto"/>
        <w:left w:val="none" w:sz="0" w:space="0" w:color="auto"/>
        <w:bottom w:val="none" w:sz="0" w:space="0" w:color="auto"/>
        <w:right w:val="none" w:sz="0" w:space="0" w:color="auto"/>
      </w:divBdr>
    </w:div>
    <w:div w:id="515969711">
      <w:bodyDiv w:val="1"/>
      <w:marLeft w:val="0"/>
      <w:marRight w:val="0"/>
      <w:marTop w:val="0"/>
      <w:marBottom w:val="0"/>
      <w:divBdr>
        <w:top w:val="none" w:sz="0" w:space="0" w:color="auto"/>
        <w:left w:val="none" w:sz="0" w:space="0" w:color="auto"/>
        <w:bottom w:val="none" w:sz="0" w:space="0" w:color="auto"/>
        <w:right w:val="none" w:sz="0" w:space="0" w:color="auto"/>
      </w:divBdr>
    </w:div>
    <w:div w:id="768621035">
      <w:bodyDiv w:val="1"/>
      <w:marLeft w:val="0"/>
      <w:marRight w:val="0"/>
      <w:marTop w:val="0"/>
      <w:marBottom w:val="0"/>
      <w:divBdr>
        <w:top w:val="none" w:sz="0" w:space="0" w:color="auto"/>
        <w:left w:val="none" w:sz="0" w:space="0" w:color="auto"/>
        <w:bottom w:val="none" w:sz="0" w:space="0" w:color="auto"/>
        <w:right w:val="none" w:sz="0" w:space="0" w:color="auto"/>
      </w:divBdr>
    </w:div>
    <w:div w:id="817499721">
      <w:bodyDiv w:val="1"/>
      <w:marLeft w:val="0"/>
      <w:marRight w:val="0"/>
      <w:marTop w:val="0"/>
      <w:marBottom w:val="0"/>
      <w:divBdr>
        <w:top w:val="none" w:sz="0" w:space="0" w:color="auto"/>
        <w:left w:val="none" w:sz="0" w:space="0" w:color="auto"/>
        <w:bottom w:val="none" w:sz="0" w:space="0" w:color="auto"/>
        <w:right w:val="none" w:sz="0" w:space="0" w:color="auto"/>
      </w:divBdr>
    </w:div>
    <w:div w:id="956906186">
      <w:bodyDiv w:val="1"/>
      <w:marLeft w:val="0"/>
      <w:marRight w:val="0"/>
      <w:marTop w:val="0"/>
      <w:marBottom w:val="0"/>
      <w:divBdr>
        <w:top w:val="none" w:sz="0" w:space="0" w:color="auto"/>
        <w:left w:val="none" w:sz="0" w:space="0" w:color="auto"/>
        <w:bottom w:val="none" w:sz="0" w:space="0" w:color="auto"/>
        <w:right w:val="none" w:sz="0" w:space="0" w:color="auto"/>
      </w:divBdr>
      <w:divsChild>
        <w:div w:id="1870411937">
          <w:marLeft w:val="0"/>
          <w:marRight w:val="0"/>
          <w:marTop w:val="150"/>
          <w:marBottom w:val="150"/>
          <w:divBdr>
            <w:top w:val="none" w:sz="0" w:space="0" w:color="auto"/>
            <w:left w:val="none" w:sz="0" w:space="0" w:color="auto"/>
            <w:bottom w:val="none" w:sz="0" w:space="0" w:color="auto"/>
            <w:right w:val="none" w:sz="0" w:space="0" w:color="auto"/>
          </w:divBdr>
        </w:div>
        <w:div w:id="571625387">
          <w:marLeft w:val="0"/>
          <w:marRight w:val="0"/>
          <w:marTop w:val="0"/>
          <w:marBottom w:val="150"/>
          <w:divBdr>
            <w:top w:val="none" w:sz="0" w:space="0" w:color="auto"/>
            <w:left w:val="none" w:sz="0" w:space="0" w:color="auto"/>
            <w:bottom w:val="none" w:sz="0" w:space="0" w:color="auto"/>
            <w:right w:val="none" w:sz="0" w:space="0" w:color="auto"/>
          </w:divBdr>
        </w:div>
        <w:div w:id="1917279306">
          <w:marLeft w:val="0"/>
          <w:marRight w:val="0"/>
          <w:marTop w:val="0"/>
          <w:marBottom w:val="150"/>
          <w:divBdr>
            <w:top w:val="none" w:sz="0" w:space="0" w:color="auto"/>
            <w:left w:val="none" w:sz="0" w:space="0" w:color="auto"/>
            <w:bottom w:val="none" w:sz="0" w:space="0" w:color="auto"/>
            <w:right w:val="none" w:sz="0" w:space="0" w:color="auto"/>
          </w:divBdr>
        </w:div>
        <w:div w:id="519704121">
          <w:marLeft w:val="0"/>
          <w:marRight w:val="0"/>
          <w:marTop w:val="0"/>
          <w:marBottom w:val="150"/>
          <w:divBdr>
            <w:top w:val="none" w:sz="0" w:space="0" w:color="auto"/>
            <w:left w:val="none" w:sz="0" w:space="0" w:color="auto"/>
            <w:bottom w:val="none" w:sz="0" w:space="0" w:color="auto"/>
            <w:right w:val="none" w:sz="0" w:space="0" w:color="auto"/>
          </w:divBdr>
        </w:div>
        <w:div w:id="530535103">
          <w:marLeft w:val="0"/>
          <w:marRight w:val="0"/>
          <w:marTop w:val="0"/>
          <w:marBottom w:val="150"/>
          <w:divBdr>
            <w:top w:val="none" w:sz="0" w:space="0" w:color="auto"/>
            <w:left w:val="none" w:sz="0" w:space="0" w:color="auto"/>
            <w:bottom w:val="none" w:sz="0" w:space="0" w:color="auto"/>
            <w:right w:val="none" w:sz="0" w:space="0" w:color="auto"/>
          </w:divBdr>
        </w:div>
        <w:div w:id="2045204476">
          <w:marLeft w:val="0"/>
          <w:marRight w:val="0"/>
          <w:marTop w:val="0"/>
          <w:marBottom w:val="150"/>
          <w:divBdr>
            <w:top w:val="none" w:sz="0" w:space="0" w:color="auto"/>
            <w:left w:val="none" w:sz="0" w:space="0" w:color="auto"/>
            <w:bottom w:val="none" w:sz="0" w:space="0" w:color="auto"/>
            <w:right w:val="none" w:sz="0" w:space="0" w:color="auto"/>
          </w:divBdr>
        </w:div>
        <w:div w:id="1867517304">
          <w:marLeft w:val="0"/>
          <w:marRight w:val="0"/>
          <w:marTop w:val="0"/>
          <w:marBottom w:val="150"/>
          <w:divBdr>
            <w:top w:val="none" w:sz="0" w:space="0" w:color="auto"/>
            <w:left w:val="none" w:sz="0" w:space="0" w:color="auto"/>
            <w:bottom w:val="none" w:sz="0" w:space="0" w:color="auto"/>
            <w:right w:val="none" w:sz="0" w:space="0" w:color="auto"/>
          </w:divBdr>
        </w:div>
        <w:div w:id="765273816">
          <w:marLeft w:val="0"/>
          <w:marRight w:val="0"/>
          <w:marTop w:val="0"/>
          <w:marBottom w:val="150"/>
          <w:divBdr>
            <w:top w:val="none" w:sz="0" w:space="0" w:color="auto"/>
            <w:left w:val="none" w:sz="0" w:space="0" w:color="auto"/>
            <w:bottom w:val="none" w:sz="0" w:space="0" w:color="auto"/>
            <w:right w:val="none" w:sz="0" w:space="0" w:color="auto"/>
          </w:divBdr>
        </w:div>
        <w:div w:id="888028089">
          <w:marLeft w:val="0"/>
          <w:marRight w:val="0"/>
          <w:marTop w:val="0"/>
          <w:marBottom w:val="150"/>
          <w:divBdr>
            <w:top w:val="none" w:sz="0" w:space="0" w:color="auto"/>
            <w:left w:val="none" w:sz="0" w:space="0" w:color="auto"/>
            <w:bottom w:val="none" w:sz="0" w:space="0" w:color="auto"/>
            <w:right w:val="none" w:sz="0" w:space="0" w:color="auto"/>
          </w:divBdr>
        </w:div>
        <w:div w:id="842166250">
          <w:marLeft w:val="0"/>
          <w:marRight w:val="0"/>
          <w:marTop w:val="0"/>
          <w:marBottom w:val="150"/>
          <w:divBdr>
            <w:top w:val="none" w:sz="0" w:space="0" w:color="auto"/>
            <w:left w:val="none" w:sz="0" w:space="0" w:color="auto"/>
            <w:bottom w:val="none" w:sz="0" w:space="0" w:color="auto"/>
            <w:right w:val="none" w:sz="0" w:space="0" w:color="auto"/>
          </w:divBdr>
        </w:div>
        <w:div w:id="144667474">
          <w:marLeft w:val="0"/>
          <w:marRight w:val="0"/>
          <w:marTop w:val="0"/>
          <w:marBottom w:val="150"/>
          <w:divBdr>
            <w:top w:val="none" w:sz="0" w:space="0" w:color="auto"/>
            <w:left w:val="none" w:sz="0" w:space="0" w:color="auto"/>
            <w:bottom w:val="none" w:sz="0" w:space="0" w:color="auto"/>
            <w:right w:val="none" w:sz="0" w:space="0" w:color="auto"/>
          </w:divBdr>
        </w:div>
      </w:divsChild>
    </w:div>
    <w:div w:id="962272013">
      <w:bodyDiv w:val="1"/>
      <w:marLeft w:val="0"/>
      <w:marRight w:val="0"/>
      <w:marTop w:val="0"/>
      <w:marBottom w:val="0"/>
      <w:divBdr>
        <w:top w:val="none" w:sz="0" w:space="0" w:color="auto"/>
        <w:left w:val="none" w:sz="0" w:space="0" w:color="auto"/>
        <w:bottom w:val="none" w:sz="0" w:space="0" w:color="auto"/>
        <w:right w:val="none" w:sz="0" w:space="0" w:color="auto"/>
      </w:divBdr>
    </w:div>
    <w:div w:id="1016032541">
      <w:bodyDiv w:val="1"/>
      <w:marLeft w:val="0"/>
      <w:marRight w:val="0"/>
      <w:marTop w:val="0"/>
      <w:marBottom w:val="0"/>
      <w:divBdr>
        <w:top w:val="none" w:sz="0" w:space="0" w:color="auto"/>
        <w:left w:val="none" w:sz="0" w:space="0" w:color="auto"/>
        <w:bottom w:val="none" w:sz="0" w:space="0" w:color="auto"/>
        <w:right w:val="none" w:sz="0" w:space="0" w:color="auto"/>
      </w:divBdr>
    </w:div>
    <w:div w:id="1313679495">
      <w:bodyDiv w:val="1"/>
      <w:marLeft w:val="0"/>
      <w:marRight w:val="0"/>
      <w:marTop w:val="0"/>
      <w:marBottom w:val="0"/>
      <w:divBdr>
        <w:top w:val="none" w:sz="0" w:space="0" w:color="auto"/>
        <w:left w:val="none" w:sz="0" w:space="0" w:color="auto"/>
        <w:bottom w:val="none" w:sz="0" w:space="0" w:color="auto"/>
        <w:right w:val="none" w:sz="0" w:space="0" w:color="auto"/>
      </w:divBdr>
      <w:divsChild>
        <w:div w:id="781998423">
          <w:marLeft w:val="0"/>
          <w:marRight w:val="300"/>
          <w:marTop w:val="0"/>
          <w:marBottom w:val="150"/>
          <w:divBdr>
            <w:top w:val="none" w:sz="0" w:space="0" w:color="auto"/>
            <w:left w:val="none" w:sz="0" w:space="0" w:color="auto"/>
            <w:bottom w:val="none" w:sz="0" w:space="0" w:color="auto"/>
            <w:right w:val="none" w:sz="0" w:space="0" w:color="auto"/>
          </w:divBdr>
          <w:divsChild>
            <w:div w:id="1502549785">
              <w:marLeft w:val="0"/>
              <w:marRight w:val="0"/>
              <w:marTop w:val="0"/>
              <w:marBottom w:val="225"/>
              <w:divBdr>
                <w:top w:val="none" w:sz="0" w:space="0" w:color="auto"/>
                <w:left w:val="none" w:sz="0" w:space="0" w:color="auto"/>
                <w:bottom w:val="none" w:sz="0" w:space="0" w:color="auto"/>
                <w:right w:val="none" w:sz="0" w:space="0" w:color="auto"/>
              </w:divBdr>
              <w:divsChild>
                <w:div w:id="1706636264">
                  <w:marLeft w:val="0"/>
                  <w:marRight w:val="0"/>
                  <w:marTop w:val="0"/>
                  <w:marBottom w:val="0"/>
                  <w:divBdr>
                    <w:top w:val="single" w:sz="2" w:space="0" w:color="auto"/>
                    <w:left w:val="single" w:sz="2" w:space="0" w:color="auto"/>
                    <w:bottom w:val="single" w:sz="2" w:space="0" w:color="auto"/>
                    <w:right w:val="single" w:sz="2" w:space="0" w:color="auto"/>
                  </w:divBdr>
                </w:div>
                <w:div w:id="1463813408">
                  <w:marLeft w:val="0"/>
                  <w:marRight w:val="-150"/>
                  <w:marTop w:val="0"/>
                  <w:marBottom w:val="0"/>
                  <w:divBdr>
                    <w:top w:val="none" w:sz="0" w:space="0" w:color="auto"/>
                    <w:left w:val="single" w:sz="6" w:space="0" w:color="38883D"/>
                    <w:bottom w:val="none" w:sz="0" w:space="0" w:color="auto"/>
                    <w:right w:val="none" w:sz="0" w:space="0" w:color="auto"/>
                  </w:divBdr>
                </w:div>
                <w:div w:id="801651357">
                  <w:marLeft w:val="0"/>
                  <w:marRight w:val="0"/>
                  <w:marTop w:val="0"/>
                  <w:marBottom w:val="0"/>
                  <w:divBdr>
                    <w:top w:val="none" w:sz="0" w:space="0" w:color="auto"/>
                    <w:left w:val="none" w:sz="0" w:space="0" w:color="auto"/>
                    <w:bottom w:val="none" w:sz="0" w:space="0" w:color="auto"/>
                    <w:right w:val="none" w:sz="0" w:space="0" w:color="auto"/>
                  </w:divBdr>
                </w:div>
                <w:div w:id="10854177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6441505">
          <w:marLeft w:val="0"/>
          <w:marRight w:val="0"/>
          <w:marTop w:val="0"/>
          <w:marBottom w:val="150"/>
          <w:divBdr>
            <w:top w:val="none" w:sz="0" w:space="0" w:color="auto"/>
            <w:left w:val="none" w:sz="0" w:space="0" w:color="auto"/>
            <w:bottom w:val="none" w:sz="0" w:space="0" w:color="auto"/>
            <w:right w:val="none" w:sz="0" w:space="0" w:color="auto"/>
          </w:divBdr>
          <w:divsChild>
            <w:div w:id="1570068169">
              <w:marLeft w:val="0"/>
              <w:marRight w:val="0"/>
              <w:marTop w:val="0"/>
              <w:marBottom w:val="120"/>
              <w:divBdr>
                <w:top w:val="none" w:sz="0" w:space="0" w:color="auto"/>
                <w:left w:val="none" w:sz="0" w:space="0" w:color="auto"/>
                <w:bottom w:val="none" w:sz="0" w:space="0" w:color="auto"/>
                <w:right w:val="none" w:sz="0" w:space="0" w:color="auto"/>
              </w:divBdr>
              <w:divsChild>
                <w:div w:id="19557913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657767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childrenslegalcentre.com/?sfid=132&amp;_sft_resource_topic=asylum" TargetMode="External"/><Relationship Id="rId21" Type="http://schemas.openxmlformats.org/officeDocument/2006/relationships/image" Target="media/image5.png"/><Relationship Id="rId42" Type="http://schemas.openxmlformats.org/officeDocument/2006/relationships/image" Target="media/image10.png"/><Relationship Id="rId47" Type="http://schemas.openxmlformats.org/officeDocument/2006/relationships/image" Target="media/image12.png"/><Relationship Id="rId63" Type="http://schemas.openxmlformats.org/officeDocument/2006/relationships/hyperlink" Target="https://www.refugeecouncil.org.uk/wp-content/uploads/2020/03/Further_Education_September_2017.pdf" TargetMode="External"/><Relationship Id="rId68" Type="http://schemas.openxmlformats.org/officeDocument/2006/relationships/image" Target="media/image18.png"/><Relationship Id="rId84" Type="http://schemas.openxmlformats.org/officeDocument/2006/relationships/hyperlink" Target="https://eur03.safelinks.protection.outlook.com/?url=https%3A%2F%2Fwww.mindfulnessinarabic.org%2Fenglish-course&amp;data=04%7C01%7CYMillican%40redcross.org.uk%7Cf29e389bc55a4d63a16e08d967c800cc%7Cfedc3cbaca5e4388a837b45c7f0d71b7%7C0%7C0%7C637654930966660581%7CUnknown%7CTWFpbGZsb3d8eyJWIjoiMC4wLjAwMDAiLCJQIjoiV2luMzIiLCJBTiI6Ik1haWwiLCJXVCI6Mn0%3D%7C1000&amp;sdata=ucqx8Uhxk5vvwlUbEDGG5sF6ryClRYOh4UJABDJeQ9A%3D&amp;reserved=0" TargetMode="External"/><Relationship Id="rId89" Type="http://schemas.openxmlformats.org/officeDocument/2006/relationships/image" Target="media/image28.png"/><Relationship Id="rId16" Type="http://schemas.openxmlformats.org/officeDocument/2006/relationships/image" Target="media/image3.jpeg"/><Relationship Id="rId107" Type="http://schemas.openxmlformats.org/officeDocument/2006/relationships/footer" Target="footer1.xml"/><Relationship Id="rId11" Type="http://schemas.openxmlformats.org/officeDocument/2006/relationships/endnotes" Target="endnotes.xml"/><Relationship Id="rId32" Type="http://schemas.openxmlformats.org/officeDocument/2006/relationships/hyperlink" Target="https://gov.wales/sites/default/files/publications/2021-06/unaccompanied-asylum-seeking-children-age-assessment-toolkit.pdf" TargetMode="External"/><Relationship Id="rId37" Type="http://schemas.openxmlformats.org/officeDocument/2006/relationships/image" Target="media/image8.png"/><Relationship Id="rId53" Type="http://schemas.openxmlformats.org/officeDocument/2006/relationships/hyperlink" Target="https://corambaaf.org.uk/search-results?keywords=unaccompanied+asylum&amp;content-type=All" TargetMode="External"/><Relationship Id="rId58" Type="http://schemas.openxmlformats.org/officeDocument/2006/relationships/hyperlink" Target="http://www.star-network.org.uk/index.php/resources/access_to_university" TargetMode="External"/><Relationship Id="rId74" Type="http://schemas.openxmlformats.org/officeDocument/2006/relationships/image" Target="media/image22.jpeg"/><Relationship Id="rId79" Type="http://schemas.openxmlformats.org/officeDocument/2006/relationships/hyperlink" Target="http://www.brighterfutureslondon.co.uk/wellbeingtoolkit/" TargetMode="External"/><Relationship Id="rId102" Type="http://schemas.openxmlformats.org/officeDocument/2006/relationships/hyperlink" Target="https://childrenslegalcentre.wales/wp-content/uploads/2019/04/06-08-2019_updated_English_child-first-looking-after-unaccompanied-asylum-seeking-children-in-wales.pdf" TargetMode="External"/><Relationship Id="rId5" Type="http://schemas.openxmlformats.org/officeDocument/2006/relationships/customXml" Target="../customXml/item5.xml"/><Relationship Id="rId90" Type="http://schemas.openxmlformats.org/officeDocument/2006/relationships/image" Target="cid:image001.png@01D455C3.BDB9C880" TargetMode="External"/><Relationship Id="rId95" Type="http://schemas.openxmlformats.org/officeDocument/2006/relationships/hyperlink" Target="https://eea.iom.int/fostering-across-borders" TargetMode="External"/><Relationship Id="rId22" Type="http://schemas.openxmlformats.org/officeDocument/2006/relationships/hyperlink" Target="https://www.youtube.com/watch?v=nVxQufliVLU&amp;list=PL_ea5GGKK3gA3NYmKuMHTLSj1soEhbE0a&amp;index=6" TargetMode="External"/><Relationship Id="rId27" Type="http://schemas.openxmlformats.org/officeDocument/2006/relationships/image" Target="media/image7.png"/><Relationship Id="rId43" Type="http://schemas.openxmlformats.org/officeDocument/2006/relationships/hyperlink" Target="https://www.letstalkaboutit.nhs.uk/media/1400/rse-secondary-school-presentation-sexual-health-services.pdf" TargetMode="External"/><Relationship Id="rId48" Type="http://schemas.openxmlformats.org/officeDocument/2006/relationships/hyperlink" Target="https://www.uaschealth.org/resources/mental-health/sleep-eat-hope/" TargetMode="External"/><Relationship Id="rId64" Type="http://schemas.openxmlformats.org/officeDocument/2006/relationships/hyperlink" Target="https://www.reuk.org/fefaq-asylum" TargetMode="External"/><Relationship Id="rId69" Type="http://schemas.openxmlformats.org/officeDocument/2006/relationships/image" Target="media/image19.png"/><Relationship Id="rId80" Type="http://schemas.openxmlformats.org/officeDocument/2006/relationships/hyperlink" Target="https://www.redcross.org.uk/get-involved/teaching-resources" TargetMode="External"/><Relationship Id="rId85" Type="http://schemas.openxmlformats.org/officeDocument/2006/relationships/hyperlink" Target="https://www.ecpat.org.uk/Handlers/Download.ashx?IDMF=23b51868-f257-49bc-b779-a5059bd65a04" TargetMode="External"/><Relationship Id="rId12" Type="http://schemas.openxmlformats.org/officeDocument/2006/relationships/image" Target="media/image1.png"/><Relationship Id="rId17" Type="http://schemas.openxmlformats.org/officeDocument/2006/relationships/image" Target="cid:image001.jpg@01D7105A.31DDA7B0" TargetMode="External"/><Relationship Id="rId33" Type="http://schemas.openxmlformats.org/officeDocument/2006/relationships/hyperlink" Target="https://gov.wales/sites/default/files/pdf-versions/2021/2/1/1612801487/briefing-supporting-unaccompanied-asylum-seeking-children-wales.pdf" TargetMode="External"/><Relationship Id="rId38" Type="http://schemas.openxmlformats.org/officeDocument/2006/relationships/hyperlink" Target="https://gmiau.org/speaking-out/children/age-assessments/" TargetMode="External"/><Relationship Id="rId59" Type="http://schemas.openxmlformats.org/officeDocument/2006/relationships/hyperlink" Target="https://www.refugeesupportnetwork.org/pages/25-access-to-higher-education" TargetMode="External"/><Relationship Id="rId103" Type="http://schemas.openxmlformats.org/officeDocument/2006/relationships/hyperlink" Target="https://childrenslegalcentre.wales/wp-content/uploads/2019/05/child-first-looking-after-asylum-seeking-children-in-wales-foster-carers.pdf" TargetMode="External"/><Relationship Id="rId108" Type="http://schemas.openxmlformats.org/officeDocument/2006/relationships/footer" Target="footer2.xml"/><Relationship Id="rId54" Type="http://schemas.openxmlformats.org/officeDocument/2006/relationships/hyperlink" Target="https://www.uaschealth.org/resources/paediatrics/" TargetMode="External"/><Relationship Id="rId70" Type="http://schemas.openxmlformats.org/officeDocument/2006/relationships/hyperlink" Target="https://coramvoice.org.uk/myrights/all-you-need-to-know-about-leaving-care/i-am-care-leaver/" TargetMode="External"/><Relationship Id="rId75" Type="http://schemas.openxmlformats.org/officeDocument/2006/relationships/image" Target="media/image23.jpeg"/><Relationship Id="rId91" Type="http://schemas.openxmlformats.org/officeDocument/2006/relationships/hyperlink" Target="https://csepoliceandprevention.org.uk/toolkits" TargetMode="External"/><Relationship Id="rId96" Type="http://schemas.openxmlformats.org/officeDocument/2006/relationships/hyperlink" Target="https://unitedkingdom.iom.int/refugee-information-sessions" TargetMode="Externa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righttoremain.org.uk/toolkit/claimasylum/" TargetMode="External"/><Relationship Id="rId23" Type="http://schemas.openxmlformats.org/officeDocument/2006/relationships/hyperlink" Target="https://www.youtube.com/watch?v=kLXCaAfQtaI&amp;list=PL_ea5GGKK3gA3NYmKuMHTLSj1soEhbE0a&amp;index=12" TargetMode="External"/><Relationship Id="rId28" Type="http://schemas.openxmlformats.org/officeDocument/2006/relationships/hyperlink" Target="https://drive.google.com/file/d/1ZXCq8uZUgD0kpzbkJHF2dvU-RGUlD7qO/view" TargetMode="External"/><Relationship Id="rId36" Type="http://schemas.openxmlformats.org/officeDocument/2006/relationships/hyperlink" Target="https://www.gov.uk/government/news/home-office-to-introduce-scientific-methods-for-assessing-the-age-of-asylum-seekers" TargetMode="External"/><Relationship Id="rId49" Type="http://schemas.openxmlformats.org/officeDocument/2006/relationships/image" Target="media/image13.png"/><Relationship Id="rId57" Type="http://schemas.openxmlformats.org/officeDocument/2006/relationships/image" Target="media/image15.png"/><Relationship Id="rId106" Type="http://schemas.openxmlformats.org/officeDocument/2006/relationships/header" Target="header1.xml"/><Relationship Id="rId10" Type="http://schemas.openxmlformats.org/officeDocument/2006/relationships/footnotes" Target="footnotes.xml"/><Relationship Id="rId31" Type="http://schemas.openxmlformats.org/officeDocument/2006/relationships/hyperlink" Target="https://adcs.org.uk/assets/documentation/Age_Assessment_Guidance_2015_Final.pdf" TargetMode="External"/><Relationship Id="rId44" Type="http://schemas.openxmlformats.org/officeDocument/2006/relationships/hyperlink" Target="https://www.letstalkaboutit.nhs.uk/" TargetMode="External"/><Relationship Id="rId52" Type="http://schemas.openxmlformats.org/officeDocument/2006/relationships/hyperlink" Target="https://www.rcn.org.uk/clinical-topics/public-health/inclusion-health-care/migrant-health" TargetMode="External"/><Relationship Id="rId60" Type="http://schemas.openxmlformats.org/officeDocument/2006/relationships/hyperlink" Target="https://www.refugeesupportnetwork.org/resources/23-transitioning-through-education-for-young-refugees-and-asylum-seekers-in-the-uk" TargetMode="External"/><Relationship Id="rId65" Type="http://schemas.openxmlformats.org/officeDocument/2006/relationships/hyperlink" Target="https://www.oxfordshire.gov.uk/residents/schools/our-work-schools/virtual-school-looked-after-children-and-care-leavers-0-25/asylum-seeker-children" TargetMode="External"/><Relationship Id="rId73" Type="http://schemas.openxmlformats.org/officeDocument/2006/relationships/image" Target="media/image21.jpeg"/><Relationship Id="rId78" Type="http://schemas.openxmlformats.org/officeDocument/2006/relationships/image" Target="media/image25.png"/><Relationship Id="rId81" Type="http://schemas.openxmlformats.org/officeDocument/2006/relationships/hyperlink" Target="https://www.uaschealth.org/resources/mental-health/sleep-eat-hope/" TargetMode="External"/><Relationship Id="rId86" Type="http://schemas.openxmlformats.org/officeDocument/2006/relationships/image" Target="media/image27.png"/><Relationship Id="rId94" Type="http://schemas.openxmlformats.org/officeDocument/2006/relationships/hyperlink" Target="https://www.barnardos.org.uk/sites/default/files/2021-04/Barnardos%20Nightwatch%20London%20Toolkit.pdf" TargetMode="External"/><Relationship Id="rId99" Type="http://schemas.openxmlformats.org/officeDocument/2006/relationships/hyperlink" Target="https://ready.csod.com/ui/lms-learning-details/app/material/3c657a20-2062-4e81-a6e4-3d02e01c0047" TargetMode="External"/><Relationship Id="rId101" Type="http://schemas.openxmlformats.org/officeDocument/2006/relationships/hyperlink" Target="https://www.unhcr.org/uk/publications/legal/5d271c6a4/a-refugee-and-then.html" TargetMode="Externa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https://www.refugeecouncil.org.uk/resources/separated-children-asylum-process-journey-map/" TargetMode="External"/><Relationship Id="rId18" Type="http://schemas.openxmlformats.org/officeDocument/2006/relationships/hyperlink" Target="https://youngasylumguide.org.uk/" TargetMode="External"/><Relationship Id="rId39" Type="http://schemas.openxmlformats.org/officeDocument/2006/relationships/image" Target="media/image9.jpeg"/><Relationship Id="rId109" Type="http://schemas.openxmlformats.org/officeDocument/2006/relationships/fontTable" Target="fontTable.xml"/><Relationship Id="rId34" Type="http://schemas.openxmlformats.org/officeDocument/2006/relationships/hyperlink" Target="http://www.migrationscotland.org.uk/uploads/documents/Age%20Assessment%20Guidance%202018.pdf" TargetMode="External"/><Relationship Id="rId50" Type="http://schemas.openxmlformats.org/officeDocument/2006/relationships/hyperlink" Target="https://separatedchild.org/our-work/sleep-packs/" TargetMode="External"/><Relationship Id="rId55" Type="http://schemas.openxmlformats.org/officeDocument/2006/relationships/hyperlink" Target="https://www.doctorsoftheworld.org.uk/useful-resources" TargetMode="External"/><Relationship Id="rId76" Type="http://schemas.openxmlformats.org/officeDocument/2006/relationships/hyperlink" Target="https://www.youtube.com/watch?v=oct1fpLJll0&amp;list=PL_ea5GGKK3gA3NYmKuMHTLSj1soEhbE0a" TargetMode="External"/><Relationship Id="rId97" Type="http://schemas.openxmlformats.org/officeDocument/2006/relationships/hyperlink" Target="https://safeproject.eu/elearning-course/" TargetMode="External"/><Relationship Id="rId104" Type="http://schemas.openxmlformats.org/officeDocument/2006/relationships/hyperlink" Target="https://www.carereview.scot/wp-content/uploads/2020/03/The-Promise_v7.pdf" TargetMode="External"/><Relationship Id="rId7" Type="http://schemas.openxmlformats.org/officeDocument/2006/relationships/styles" Target="styles.xml"/><Relationship Id="rId71" Type="http://schemas.openxmlformats.org/officeDocument/2006/relationships/hyperlink" Target="https://coramvoice.org.uk/wp-content/uploads/2020/10/1870-CV-SortedSupported-Guide-new2.pdf" TargetMode="External"/><Relationship Id="rId92" Type="http://schemas.openxmlformats.org/officeDocument/2006/relationships/hyperlink" Target="https://www.childrenslegalcentre.com/?sfid=132&amp;_sft_resource_topic=trafficking" TargetMode="External"/><Relationship Id="rId2" Type="http://schemas.openxmlformats.org/officeDocument/2006/relationships/customXml" Target="../customXml/item2.xml"/><Relationship Id="rId29" Type="http://schemas.openxmlformats.org/officeDocument/2006/relationships/hyperlink" Target="https://assets.publishing.service.gov.uk/government/uploads/system/uploads/attachment_data/file/1041861/NTS_Protocol_14_Dec_2021_Final_version.pdf" TargetMode="External"/><Relationship Id="rId24" Type="http://schemas.openxmlformats.org/officeDocument/2006/relationships/image" Target="media/image6.png"/><Relationship Id="rId40" Type="http://schemas.openxmlformats.org/officeDocument/2006/relationships/hyperlink" Target="https://www.youtube.com/watch?v=u4QXSYBNWNs&amp;list=PL_ea5GGKK3gA3NYmKuMHTLSj1soEhbE0a&amp;index=8" TargetMode="External"/><Relationship Id="rId45" Type="http://schemas.openxmlformats.org/officeDocument/2006/relationships/hyperlink" Target="https://youngandfree.org.uk/" TargetMode="External"/><Relationship Id="rId66" Type="http://schemas.openxmlformats.org/officeDocument/2006/relationships/image" Target="media/image17.png"/><Relationship Id="rId87" Type="http://schemas.openxmlformats.org/officeDocument/2006/relationships/hyperlink" Target="https://www.ecpat.org.uk/news/free-webinars-for-professionals" TargetMode="External"/><Relationship Id="rId110" Type="http://schemas.openxmlformats.org/officeDocument/2006/relationships/theme" Target="theme/theme1.xml"/><Relationship Id="rId61" Type="http://schemas.openxmlformats.org/officeDocument/2006/relationships/image" Target="media/image16.png"/><Relationship Id="rId82" Type="http://schemas.openxmlformats.org/officeDocument/2006/relationships/image" Target="media/image26.png"/><Relationship Id="rId19" Type="http://schemas.openxmlformats.org/officeDocument/2006/relationships/hyperlink" Target="https://www.youtube.com/watch?v=UyTOMYjpuHs" TargetMode="External"/><Relationship Id="rId14" Type="http://schemas.openxmlformats.org/officeDocument/2006/relationships/image" Target="media/image2.png"/><Relationship Id="rId30" Type="http://schemas.openxmlformats.org/officeDocument/2006/relationships/hyperlink" Target="https://righttoremain.org.uk/toolkit/asylum-support/" TargetMode="External"/><Relationship Id="rId35" Type="http://schemas.openxmlformats.org/officeDocument/2006/relationships/hyperlink" Target="https://assets.publishing.service.gov.uk/government/uploads/system/uploads/attachment_data/file/1045849/Assessing_age.pdf" TargetMode="External"/><Relationship Id="rId56" Type="http://schemas.openxmlformats.org/officeDocument/2006/relationships/image" Target="media/image14.png"/><Relationship Id="rId77" Type="http://schemas.openxmlformats.org/officeDocument/2006/relationships/image" Target="media/image24.png"/><Relationship Id="rId100" Type="http://schemas.openxmlformats.org/officeDocument/2006/relationships/hyperlink" Target="https://migrantsrights.org.uk/reports/local-resource-guides/?mc_cid=61407c4905&amp;mc_eid=f0a12c1ee1" TargetMode="External"/><Relationship Id="rId105" Type="http://schemas.openxmlformats.org/officeDocument/2006/relationships/hyperlink" Target="https://www.aberlour.org.uk/services/scottish-guardianship-service/" TargetMode="External"/><Relationship Id="rId8" Type="http://schemas.openxmlformats.org/officeDocument/2006/relationships/settings" Target="settings.xml"/><Relationship Id="rId51" Type="http://schemas.openxmlformats.org/officeDocument/2006/relationships/hyperlink" Target="https://www.rcpch.ac.uk/resources/refugee-unaccompanied-asylum-seeking-children-young-people-guidance-paediatricians" TargetMode="External"/><Relationship Id="rId72" Type="http://schemas.openxmlformats.org/officeDocument/2006/relationships/image" Target="media/image20.jpeg"/><Relationship Id="rId93" Type="http://schemas.openxmlformats.org/officeDocument/2006/relationships/hyperlink" Target="https://eur03.safelinks.protection.outlook.com/?url=https%3A%2F%2Fpartnershipforyounglondon.us8.list-manage.com%2Ftrack%2Fclick%3Fu%3Ddca34d06ea32e6e4229821ceb%26id%3D40b865806d%26e%3D672d20072b&amp;data=04%7C01%7CKMcCarthy%40redcross.org.uk%7Ce85d998428464c79c32b08d9089986e3%7Cfedc3cbaca5e4388a837b45c7f0d71b7%7C0%7C0%7C637550277742730030%7CUnknown%7CTWFpbGZsb3d8eyJWIjoiMC4wLjAwMDAiLCJQIjoiV2luMzIiLCJBTiI6Ik1haWwiLCJXVCI6Mn0%3D%7C1000&amp;sdata=EXEz31mN5ynM2O99BVs5s9laLrY9L5mPnYIYwc5eyEg%3D&amp;reserved=0" TargetMode="External"/><Relationship Id="rId98" Type="http://schemas.openxmlformats.org/officeDocument/2006/relationships/hyperlink" Target="https://www.futurelearn.com/courses/caring-for-children-moving-alone" TargetMode="External"/><Relationship Id="rId3" Type="http://schemas.openxmlformats.org/officeDocument/2006/relationships/customXml" Target="../customXml/item3.xml"/><Relationship Id="rId25" Type="http://schemas.openxmlformats.org/officeDocument/2006/relationships/hyperlink" Target="https://www.childrenslegalcentre.com/wp-content/uploads/2017/05/Seeking-Support-2017.pdf" TargetMode="External"/><Relationship Id="rId46" Type="http://schemas.openxmlformats.org/officeDocument/2006/relationships/image" Target="media/image11.png"/><Relationship Id="rId67" Type="http://schemas.openxmlformats.org/officeDocument/2006/relationships/hyperlink" Target="https://coramvoice.org.uk/" TargetMode="External"/><Relationship Id="rId20" Type="http://schemas.openxmlformats.org/officeDocument/2006/relationships/image" Target="media/image4.png"/><Relationship Id="rId41" Type="http://schemas.openxmlformats.org/officeDocument/2006/relationships/hyperlink" Target="https://www.gov.uk/guidance/nhs-entitlements-migrant-health-guide?utm_medium=email&amp;utm_campaign=govuk-notifications&amp;utm_source=392ef4d0-a3f0-4124-848e-31487ee570bc&amp;utm_content=daily" TargetMode="External"/><Relationship Id="rId62" Type="http://schemas.openxmlformats.org/officeDocument/2006/relationships/hyperlink" Target="https://www.childrenslegalcentre.com/?sfid=132&amp;_sft_resource_topic=education&amp;_sft_resource_type=fact-sheets" TargetMode="External"/><Relationship Id="rId83" Type="http://schemas.openxmlformats.org/officeDocument/2006/relationships/hyperlink" Target="https://media.refugeecouncil.org.uk/wp-content/uploads/2020/08/03163730/Moments-for-Mindfulness.pdf" TargetMode="External"/><Relationship Id="rId88" Type="http://schemas.openxmlformats.org/officeDocument/2006/relationships/hyperlink" Target="https://miclu.org/who-is-who"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rahem\AppData\Roaming\Microsoft\Templates\Report%20(Executive%20design).dotx" TargetMode="External"/></Relationships>
</file>

<file path=word/theme/_rels/theme1.xml.rels><?xml version="1.0" encoding="UTF-8" standalone="yes"?>
<Relationships xmlns="http://schemas.openxmlformats.org/package/2006/relationships"><Relationship Id="rId1" Type="http://schemas.openxmlformats.org/officeDocument/2006/relationships/image" Target="../media/image29.jpeg"/></Relationships>
</file>

<file path=word/theme/theme1.xml><?xml version="1.0" encoding="utf-8"?>
<a:theme xmlns:a="http://schemas.openxmlformats.org/drawingml/2006/main" name="Executive">
  <a:themeElements>
    <a:clrScheme name="Custom 1">
      <a:dk1>
        <a:sysClr val="windowText" lastClr="000000"/>
      </a:dk1>
      <a:lt1>
        <a:sysClr val="window" lastClr="FFFFFF"/>
      </a:lt1>
      <a:dk2>
        <a:srgbClr val="323232"/>
      </a:dk2>
      <a:lt2>
        <a:srgbClr val="E5C243"/>
      </a:lt2>
      <a:accent1>
        <a:srgbClr val="C00000"/>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6EB2B83D8E3CC48B2D7ED5B640B662B" ma:contentTypeVersion="4" ma:contentTypeDescription="Create a new document." ma:contentTypeScope="" ma:versionID="28255564ab6952dc251605e5907ffb02">
  <xsd:schema xmlns:xsd="http://www.w3.org/2001/XMLSchema" xmlns:xs="http://www.w3.org/2001/XMLSchema" xmlns:p="http://schemas.microsoft.com/office/2006/metadata/properties" xmlns:ns3="632893d4-0bea-4913-a79b-e10f93757e94" targetNamespace="http://schemas.microsoft.com/office/2006/metadata/properties" ma:root="true" ma:fieldsID="8783ffa0269016e0307b0c5a80e63846" ns3:_="">
    <xsd:import namespace="632893d4-0bea-4913-a79b-e10f93757e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2893d4-0bea-4913-a79b-e10f93757e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443D2CC-7286-4FE8-89CF-572F730DC365}">
  <ds:schemaRefs>
    <ds:schemaRef ds:uri="http://schemas.microsoft.com/sharepoint/v3/contenttype/forms"/>
  </ds:schemaRefs>
</ds:datastoreItem>
</file>

<file path=customXml/itemProps3.xml><?xml version="1.0" encoding="utf-8"?>
<ds:datastoreItem xmlns:ds="http://schemas.openxmlformats.org/officeDocument/2006/customXml" ds:itemID="{E3479682-82A3-47FF-AF1D-D5893DCE3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32893d4-0bea-4913-a79b-e10f93757e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C6B7733-E65C-459A-8C86-6BCA728D6FD0}">
  <ds:schemaRefs>
    <ds:schemaRef ds:uri="http://schemas.openxmlformats.org/officeDocument/2006/bibliography"/>
  </ds:schemaRefs>
</ds:datastoreItem>
</file>

<file path=customXml/itemProps5.xml><?xml version="1.0" encoding="utf-8"?>
<ds:datastoreItem xmlns:ds="http://schemas.openxmlformats.org/officeDocument/2006/customXml" ds:itemID="{00674253-AA2C-4BE5-B96E-2A45AA6742B9}">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Report (Executive design).dotx</Template>
  <TotalTime>1</TotalTime>
  <Pages>14</Pages>
  <Words>3931</Words>
  <Characters>22408</Characters>
  <Application>Microsoft Office Word</Application>
  <DocSecurity>4</DocSecurity>
  <Lines>186</Lines>
  <Paragraphs>52</Paragraphs>
  <ScaleCrop>false</ScaleCrop>
  <HeadingPairs>
    <vt:vector size="2" baseType="variant">
      <vt:variant>
        <vt:lpstr>Title</vt:lpstr>
      </vt:variant>
      <vt:variant>
        <vt:i4>1</vt:i4>
      </vt:variant>
    </vt:vector>
  </HeadingPairs>
  <TitlesOfParts>
    <vt:vector size="1" baseType="lpstr">
      <vt:lpstr>A Toolkit for working with young refugees and asylum seekers</vt:lpstr>
    </vt:vector>
  </TitlesOfParts>
  <Company>British red cross |Surviving to thriving</Company>
  <LinksUpToDate>false</LinksUpToDate>
  <CharactersWithSpaces>26287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Toolkit for working with young refugees and asylum seekers</dc:title>
  <dc:subject>BRITISH RED CROSS | SURVIVING TO THRIVING</dc:subject>
  <dc:creator>Kalyani McCarthy</dc:creator>
  <cp:lastModifiedBy>Mcardle, Anthony</cp:lastModifiedBy>
  <cp:revision>2</cp:revision>
  <cp:lastPrinted>2009-08-05T20:41:00Z</cp:lastPrinted>
  <dcterms:created xsi:type="dcterms:W3CDTF">2024-09-09T10:04:00Z</dcterms:created>
  <dcterms:modified xsi:type="dcterms:W3CDTF">2024-09-09T10:04:00Z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0x010100C6EB2B83D8E3CC48B2D7ED5B640B662B</vt:lpwstr>
  </property>
  <property fmtid="{D5CDD505-2E9C-101B-9397-08002B2CF9AE}" pid="3" name="ImageGenResult">
    <vt:lpwstr/>
  </property>
  <property fmtid="{D5CDD505-2E9C-101B-9397-08002B2CF9AE}" pid="4" name="ImageGenerated">
    <vt:bool>false</vt:bool>
  </property>
</Properties>
</file>